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4"/>
  </p:sldMasterIdLst>
  <p:sldIdLst>
    <p:sldId id="280" r:id="rId5"/>
    <p:sldId id="281" r:id="rId6"/>
    <p:sldId id="285" r:id="rId7"/>
    <p:sldId id="286" r:id="rId8"/>
    <p:sldId id="288" r:id="rId9"/>
    <p:sldId id="289" r:id="rId10"/>
    <p:sldId id="290" r:id="rId11"/>
  </p:sldIdLst>
  <p:sldSz cx="12192000" cy="6858000"/>
  <p:notesSz cx="7315200" cy="96012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B8ED7A35-FF00-4D4F-BF10-8F015EF623C6}" v="382" dt="2024-01-30T14:29:06.951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19" autoAdjust="0"/>
  </p:normalViewPr>
  <p:slideViewPr>
    <p:cSldViewPr snapToGrid="0">
      <p:cViewPr varScale="1">
        <p:scale>
          <a:sx n="86" d="100"/>
          <a:sy n="86" d="100"/>
        </p:scale>
        <p:origin x="562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presProps" Target="presProps.xml"/><Relationship Id="rId17" Type="http://schemas.microsoft.com/office/2015/10/relationships/revisionInfo" Target="revisionInfo.xml"/><Relationship Id="rId2" Type="http://schemas.openxmlformats.org/officeDocument/2006/relationships/customXml" Target="../customXml/item2.xml"/><Relationship Id="rId16" Type="http://schemas.microsoft.com/office/2016/11/relationships/changesInfo" Target="changesInfos/changesInfo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tableStyles" Target="tableStyle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ngela Hillman" userId="6f24ca74-01f7-471a-a536-4d83af8a0778" providerId="ADAL" clId="{B8ED7A35-FF00-4D4F-BF10-8F015EF623C6}"/>
    <pc:docChg chg="undo custSel addSld delSld modSld sldOrd">
      <pc:chgData name="Angela Hillman" userId="6f24ca74-01f7-471a-a536-4d83af8a0778" providerId="ADAL" clId="{B8ED7A35-FF00-4D4F-BF10-8F015EF623C6}" dt="2024-01-30T14:39:45.608" v="1696" actId="207"/>
      <pc:docMkLst>
        <pc:docMk/>
      </pc:docMkLst>
      <pc:sldChg chg="addSp delSp modSp mod">
        <pc:chgData name="Angela Hillman" userId="6f24ca74-01f7-471a-a536-4d83af8a0778" providerId="ADAL" clId="{B8ED7A35-FF00-4D4F-BF10-8F015EF623C6}" dt="2024-01-30T14:29:50.869" v="1606" actId="1076"/>
        <pc:sldMkLst>
          <pc:docMk/>
          <pc:sldMk cId="3265077456" sldId="281"/>
        </pc:sldMkLst>
        <pc:spChg chg="del">
          <ac:chgData name="Angela Hillman" userId="6f24ca74-01f7-471a-a536-4d83af8a0778" providerId="ADAL" clId="{B8ED7A35-FF00-4D4F-BF10-8F015EF623C6}" dt="2024-01-30T14:28:40.667" v="1576" actId="21"/>
          <ac:spMkLst>
            <pc:docMk/>
            <pc:sldMk cId="3265077456" sldId="281"/>
            <ac:spMk id="7" creationId="{81A27774-B52C-CA4C-9F5B-9776CF44FDC9}"/>
          </ac:spMkLst>
        </pc:spChg>
        <pc:spChg chg="add del mod">
          <ac:chgData name="Angela Hillman" userId="6f24ca74-01f7-471a-a536-4d83af8a0778" providerId="ADAL" clId="{B8ED7A35-FF00-4D4F-BF10-8F015EF623C6}" dt="2024-01-30T14:28:53.151" v="1580"/>
          <ac:spMkLst>
            <pc:docMk/>
            <pc:sldMk cId="3265077456" sldId="281"/>
            <ac:spMk id="16" creationId="{BF7E857B-BC96-38F0-B0CF-C92F2281EE51}"/>
          </ac:spMkLst>
        </pc:spChg>
        <pc:spChg chg="add mod">
          <ac:chgData name="Angela Hillman" userId="6f24ca74-01f7-471a-a536-4d83af8a0778" providerId="ADAL" clId="{B8ED7A35-FF00-4D4F-BF10-8F015EF623C6}" dt="2024-01-30T14:29:50.869" v="1606" actId="1076"/>
          <ac:spMkLst>
            <pc:docMk/>
            <pc:sldMk cId="3265077456" sldId="281"/>
            <ac:spMk id="17" creationId="{93549F6D-98ED-6379-9915-A0A9208BA097}"/>
          </ac:spMkLst>
        </pc:spChg>
      </pc:sldChg>
      <pc:sldChg chg="modSp mod ord">
        <pc:chgData name="Angela Hillman" userId="6f24ca74-01f7-471a-a536-4d83af8a0778" providerId="ADAL" clId="{B8ED7A35-FF00-4D4F-BF10-8F015EF623C6}" dt="2024-01-30T14:17:41.052" v="1243" actId="20577"/>
        <pc:sldMkLst>
          <pc:docMk/>
          <pc:sldMk cId="3552235905" sldId="285"/>
        </pc:sldMkLst>
        <pc:spChg chg="mod">
          <ac:chgData name="Angela Hillman" userId="6f24ca74-01f7-471a-a536-4d83af8a0778" providerId="ADAL" clId="{B8ED7A35-FF00-4D4F-BF10-8F015EF623C6}" dt="2024-01-30T14:17:41.052" v="1243" actId="20577"/>
          <ac:spMkLst>
            <pc:docMk/>
            <pc:sldMk cId="3552235905" sldId="285"/>
            <ac:spMk id="4" creationId="{2B2B712D-0F82-1ADA-8E05-9C1AC61E7651}"/>
          </ac:spMkLst>
        </pc:spChg>
        <pc:spChg chg="mod">
          <ac:chgData name="Angela Hillman" userId="6f24ca74-01f7-471a-a536-4d83af8a0778" providerId="ADAL" clId="{B8ED7A35-FF00-4D4F-BF10-8F015EF623C6}" dt="2024-01-29T20:49:29.213" v="23" actId="207"/>
          <ac:spMkLst>
            <pc:docMk/>
            <pc:sldMk cId="3552235905" sldId="285"/>
            <ac:spMk id="9" creationId="{EB06D58A-2CC1-0A9C-F6ED-AA2DC2600FE5}"/>
          </ac:spMkLst>
        </pc:spChg>
        <pc:spChg chg="mod">
          <ac:chgData name="Angela Hillman" userId="6f24ca74-01f7-471a-a536-4d83af8a0778" providerId="ADAL" clId="{B8ED7A35-FF00-4D4F-BF10-8F015EF623C6}" dt="2024-01-29T20:49:35.452" v="24" actId="207"/>
          <ac:spMkLst>
            <pc:docMk/>
            <pc:sldMk cId="3552235905" sldId="285"/>
            <ac:spMk id="10" creationId="{E2E1C856-9EEA-9766-2E98-E0195E2D8A7F}"/>
          </ac:spMkLst>
        </pc:spChg>
        <pc:spChg chg="mod">
          <ac:chgData name="Angela Hillman" userId="6f24ca74-01f7-471a-a536-4d83af8a0778" providerId="ADAL" clId="{B8ED7A35-FF00-4D4F-BF10-8F015EF623C6}" dt="2024-01-29T20:49:40.454" v="25" actId="207"/>
          <ac:spMkLst>
            <pc:docMk/>
            <pc:sldMk cId="3552235905" sldId="285"/>
            <ac:spMk id="12" creationId="{0E8FD53D-9C0A-FBB0-C4F0-FB429FD24697}"/>
          </ac:spMkLst>
        </pc:spChg>
        <pc:picChg chg="mod">
          <ac:chgData name="Angela Hillman" userId="6f24ca74-01f7-471a-a536-4d83af8a0778" providerId="ADAL" clId="{B8ED7A35-FF00-4D4F-BF10-8F015EF623C6}" dt="2024-01-29T20:50:02.531" v="27" actId="207"/>
          <ac:picMkLst>
            <pc:docMk/>
            <pc:sldMk cId="3552235905" sldId="285"/>
            <ac:picMk id="11" creationId="{890DF3E4-38A8-DCE8-48A3-F3F3E2F81334}"/>
          </ac:picMkLst>
        </pc:picChg>
      </pc:sldChg>
      <pc:sldChg chg="modSp mod">
        <pc:chgData name="Angela Hillman" userId="6f24ca74-01f7-471a-a536-4d83af8a0778" providerId="ADAL" clId="{B8ED7A35-FF00-4D4F-BF10-8F015EF623C6}" dt="2024-01-30T14:27:00.084" v="1575" actId="20577"/>
        <pc:sldMkLst>
          <pc:docMk/>
          <pc:sldMk cId="1821309333" sldId="286"/>
        </pc:sldMkLst>
        <pc:graphicFrameChg chg="mod">
          <ac:chgData name="Angela Hillman" userId="6f24ca74-01f7-471a-a536-4d83af8a0778" providerId="ADAL" clId="{B8ED7A35-FF00-4D4F-BF10-8F015EF623C6}" dt="2024-01-30T14:27:00.084" v="1575" actId="20577"/>
          <ac:graphicFrameMkLst>
            <pc:docMk/>
            <pc:sldMk cId="1821309333" sldId="286"/>
            <ac:graphicFrameMk id="5" creationId="{FDD73D88-F6AF-6C52-CB95-5B7B73F56E9E}"/>
          </ac:graphicFrameMkLst>
        </pc:graphicFrameChg>
        <pc:picChg chg="mod">
          <ac:chgData name="Angela Hillman" userId="6f24ca74-01f7-471a-a536-4d83af8a0778" providerId="ADAL" clId="{B8ED7A35-FF00-4D4F-BF10-8F015EF623C6}" dt="2024-01-29T20:51:49.029" v="28" actId="207"/>
          <ac:picMkLst>
            <pc:docMk/>
            <pc:sldMk cId="1821309333" sldId="286"/>
            <ac:picMk id="10" creationId="{42A7EBA5-0E96-73A2-C639-9A1A0C97DE0D}"/>
          </ac:picMkLst>
        </pc:picChg>
      </pc:sldChg>
      <pc:sldChg chg="addSp delSp modSp">
        <pc:chgData name="Angela Hillman" userId="6f24ca74-01f7-471a-a536-4d83af8a0778" providerId="ADAL" clId="{B8ED7A35-FF00-4D4F-BF10-8F015EF623C6}" dt="2024-01-29T20:53:10.418" v="30" actId="20577"/>
        <pc:sldMkLst>
          <pc:docMk/>
          <pc:sldMk cId="4046278596" sldId="288"/>
        </pc:sldMkLst>
        <pc:graphicFrameChg chg="mod">
          <ac:chgData name="Angela Hillman" userId="6f24ca74-01f7-471a-a536-4d83af8a0778" providerId="ADAL" clId="{B8ED7A35-FF00-4D4F-BF10-8F015EF623C6}" dt="2024-01-29T20:53:10.418" v="30" actId="20577"/>
          <ac:graphicFrameMkLst>
            <pc:docMk/>
            <pc:sldMk cId="4046278596" sldId="288"/>
            <ac:graphicFrameMk id="5" creationId="{8A77C934-B549-78CA-8710-D4A5FB431EA0}"/>
          </ac:graphicFrameMkLst>
        </pc:graphicFrameChg>
        <pc:picChg chg="add del mod">
          <ac:chgData name="Angela Hillman" userId="6f24ca74-01f7-471a-a536-4d83af8a0778" providerId="ADAL" clId="{B8ED7A35-FF00-4D4F-BF10-8F015EF623C6}" dt="2024-01-29T20:43:57.362" v="20"/>
          <ac:picMkLst>
            <pc:docMk/>
            <pc:sldMk cId="4046278596" sldId="288"/>
            <ac:picMk id="6" creationId="{1B1C4C05-C71C-B7B8-4534-9A37FB08E593}"/>
          </ac:picMkLst>
        </pc:picChg>
      </pc:sldChg>
      <pc:sldChg chg="modSp new mod ord">
        <pc:chgData name="Angela Hillman" userId="6f24ca74-01f7-471a-a536-4d83af8a0778" providerId="ADAL" clId="{B8ED7A35-FF00-4D4F-BF10-8F015EF623C6}" dt="2024-01-30T14:37:09.681" v="1652" actId="27636"/>
        <pc:sldMkLst>
          <pc:docMk/>
          <pc:sldMk cId="358616051" sldId="289"/>
        </pc:sldMkLst>
        <pc:spChg chg="mod">
          <ac:chgData name="Angela Hillman" userId="6f24ca74-01f7-471a-a536-4d83af8a0778" providerId="ADAL" clId="{B8ED7A35-FF00-4D4F-BF10-8F015EF623C6}" dt="2024-01-30T14:37:09.681" v="1652" actId="27636"/>
          <ac:spMkLst>
            <pc:docMk/>
            <pc:sldMk cId="358616051" sldId="289"/>
            <ac:spMk id="2" creationId="{C06EC072-EC23-59AB-9048-D5CFE7199CE9}"/>
          </ac:spMkLst>
        </pc:spChg>
        <pc:spChg chg="mod">
          <ac:chgData name="Angela Hillman" userId="6f24ca74-01f7-471a-a536-4d83af8a0778" providerId="ADAL" clId="{B8ED7A35-FF00-4D4F-BF10-8F015EF623C6}" dt="2024-01-30T14:05:32.615" v="512" actId="115"/>
          <ac:spMkLst>
            <pc:docMk/>
            <pc:sldMk cId="358616051" sldId="289"/>
            <ac:spMk id="3" creationId="{487A42BD-F62F-065E-55C1-6E095AD3C95C}"/>
          </ac:spMkLst>
        </pc:spChg>
        <pc:spChg chg="mod">
          <ac:chgData name="Angela Hillman" userId="6f24ca74-01f7-471a-a536-4d83af8a0778" providerId="ADAL" clId="{B8ED7A35-FF00-4D4F-BF10-8F015EF623C6}" dt="2024-01-30T14:02:04.627" v="390"/>
          <ac:spMkLst>
            <pc:docMk/>
            <pc:sldMk cId="358616051" sldId="289"/>
            <ac:spMk id="4" creationId="{F6E90F3F-13D1-290C-CCF7-18F5F16CC5BF}"/>
          </ac:spMkLst>
        </pc:spChg>
        <pc:spChg chg="mod">
          <ac:chgData name="Angela Hillman" userId="6f24ca74-01f7-471a-a536-4d83af8a0778" providerId="ADAL" clId="{B8ED7A35-FF00-4D4F-BF10-8F015EF623C6}" dt="2024-01-30T14:05:36.615" v="513" actId="115"/>
          <ac:spMkLst>
            <pc:docMk/>
            <pc:sldMk cId="358616051" sldId="289"/>
            <ac:spMk id="5" creationId="{C6F87143-6445-0ED4-C4EE-537A5D5BBEED}"/>
          </ac:spMkLst>
        </pc:spChg>
        <pc:spChg chg="mod">
          <ac:chgData name="Angela Hillman" userId="6f24ca74-01f7-471a-a536-4d83af8a0778" providerId="ADAL" clId="{B8ED7A35-FF00-4D4F-BF10-8F015EF623C6}" dt="2024-01-30T14:10:18.640" v="743" actId="20577"/>
          <ac:spMkLst>
            <pc:docMk/>
            <pc:sldMk cId="358616051" sldId="289"/>
            <ac:spMk id="6" creationId="{385B44FC-CF75-C7D6-537E-7B92ACD876F6}"/>
          </ac:spMkLst>
        </pc:spChg>
        <pc:spChg chg="mod">
          <ac:chgData name="Angela Hillman" userId="6f24ca74-01f7-471a-a536-4d83af8a0778" providerId="ADAL" clId="{B8ED7A35-FF00-4D4F-BF10-8F015EF623C6}" dt="2024-01-30T14:05:40.566" v="514" actId="115"/>
          <ac:spMkLst>
            <pc:docMk/>
            <pc:sldMk cId="358616051" sldId="289"/>
            <ac:spMk id="7" creationId="{9DC5EE3A-5EBF-2551-590E-4CC6946E4611}"/>
          </ac:spMkLst>
        </pc:spChg>
        <pc:spChg chg="mod">
          <ac:chgData name="Angela Hillman" userId="6f24ca74-01f7-471a-a536-4d83af8a0778" providerId="ADAL" clId="{B8ED7A35-FF00-4D4F-BF10-8F015EF623C6}" dt="2024-01-30T14:09:40.160" v="741" actId="20577"/>
          <ac:spMkLst>
            <pc:docMk/>
            <pc:sldMk cId="358616051" sldId="289"/>
            <ac:spMk id="8" creationId="{72E64CC1-8003-106E-02BB-D76EC65EEED7}"/>
          </ac:spMkLst>
        </pc:spChg>
      </pc:sldChg>
      <pc:sldChg chg="modSp add del mod">
        <pc:chgData name="Angela Hillman" userId="6f24ca74-01f7-471a-a536-4d83af8a0778" providerId="ADAL" clId="{B8ED7A35-FF00-4D4F-BF10-8F015EF623C6}" dt="2024-01-29T20:42:05.952" v="12" actId="2696"/>
        <pc:sldMkLst>
          <pc:docMk/>
          <pc:sldMk cId="1991806419" sldId="289"/>
        </pc:sldMkLst>
        <pc:spChg chg="mod">
          <ac:chgData name="Angela Hillman" userId="6f24ca74-01f7-471a-a536-4d83af8a0778" providerId="ADAL" clId="{B8ED7A35-FF00-4D4F-BF10-8F015EF623C6}" dt="2024-01-29T20:41:44.765" v="11" actId="20577"/>
          <ac:spMkLst>
            <pc:docMk/>
            <pc:sldMk cId="1991806419" sldId="289"/>
            <ac:spMk id="2" creationId="{AF71F205-E8A9-4237-8AD2-ABD9BF694F3E}"/>
          </ac:spMkLst>
        </pc:spChg>
      </pc:sldChg>
      <pc:sldChg chg="modSp new del mod">
        <pc:chgData name="Angela Hillman" userId="6f24ca74-01f7-471a-a536-4d83af8a0778" providerId="ADAL" clId="{B8ED7A35-FF00-4D4F-BF10-8F015EF623C6}" dt="2024-01-30T14:01:36.827" v="388" actId="680"/>
        <pc:sldMkLst>
          <pc:docMk/>
          <pc:sldMk cId="2466152996" sldId="289"/>
        </pc:sldMkLst>
        <pc:spChg chg="mod">
          <ac:chgData name="Angela Hillman" userId="6f24ca74-01f7-471a-a536-4d83af8a0778" providerId="ADAL" clId="{B8ED7A35-FF00-4D4F-BF10-8F015EF623C6}" dt="2024-01-30T14:01:36.223" v="387" actId="20577"/>
          <ac:spMkLst>
            <pc:docMk/>
            <pc:sldMk cId="2466152996" sldId="289"/>
            <ac:spMk id="2" creationId="{2AE9F42C-F15A-FD6A-60F7-64D1A1ACF511}"/>
          </ac:spMkLst>
        </pc:spChg>
      </pc:sldChg>
      <pc:sldChg chg="modSp new mod">
        <pc:chgData name="Angela Hillman" userId="6f24ca74-01f7-471a-a536-4d83af8a0778" providerId="ADAL" clId="{B8ED7A35-FF00-4D4F-BF10-8F015EF623C6}" dt="2024-01-30T14:39:45.608" v="1696" actId="207"/>
        <pc:sldMkLst>
          <pc:docMk/>
          <pc:sldMk cId="3962064321" sldId="290"/>
        </pc:sldMkLst>
        <pc:spChg chg="mod">
          <ac:chgData name="Angela Hillman" userId="6f24ca74-01f7-471a-a536-4d83af8a0778" providerId="ADAL" clId="{B8ED7A35-FF00-4D4F-BF10-8F015EF623C6}" dt="2024-01-30T14:37:23.264" v="1692" actId="27636"/>
          <ac:spMkLst>
            <pc:docMk/>
            <pc:sldMk cId="3962064321" sldId="290"/>
            <ac:spMk id="2" creationId="{D3A7828B-3D05-3218-E1F5-D8AB0E22A43A}"/>
          </ac:spMkLst>
        </pc:spChg>
        <pc:spChg chg="mod">
          <ac:chgData name="Angela Hillman" userId="6f24ca74-01f7-471a-a536-4d83af8a0778" providerId="ADAL" clId="{B8ED7A35-FF00-4D4F-BF10-8F015EF623C6}" dt="2024-01-30T14:12:49.707" v="855" actId="15"/>
          <ac:spMkLst>
            <pc:docMk/>
            <pc:sldMk cId="3962064321" sldId="290"/>
            <ac:spMk id="3" creationId="{B645A154-8866-1CD7-13A6-58DB6F5C651E}"/>
          </ac:spMkLst>
        </pc:spChg>
        <pc:spChg chg="mod">
          <ac:chgData name="Angela Hillman" userId="6f24ca74-01f7-471a-a536-4d83af8a0778" providerId="ADAL" clId="{B8ED7A35-FF00-4D4F-BF10-8F015EF623C6}" dt="2024-01-30T14:39:45.608" v="1696" actId="207"/>
          <ac:spMkLst>
            <pc:docMk/>
            <pc:sldMk cId="3962064321" sldId="290"/>
            <ac:spMk id="4" creationId="{3B135F21-FA38-2A78-2F2E-28A444EDEAE0}"/>
          </ac:spMkLst>
        </pc:spChg>
        <pc:spChg chg="mod">
          <ac:chgData name="Angela Hillman" userId="6f24ca74-01f7-471a-a536-4d83af8a0778" providerId="ADAL" clId="{B8ED7A35-FF00-4D4F-BF10-8F015EF623C6}" dt="2024-01-30T14:13:39.706" v="875" actId="115"/>
          <ac:spMkLst>
            <pc:docMk/>
            <pc:sldMk cId="3962064321" sldId="290"/>
            <ac:spMk id="5" creationId="{1BCAB9C8-4A3B-C84D-9D8A-2E0889C76099}"/>
          </ac:spMkLst>
        </pc:spChg>
        <pc:spChg chg="mod">
          <ac:chgData name="Angela Hillman" userId="6f24ca74-01f7-471a-a536-4d83af8a0778" providerId="ADAL" clId="{B8ED7A35-FF00-4D4F-BF10-8F015EF623C6}" dt="2024-01-30T14:39:35.296" v="1694" actId="207"/>
          <ac:spMkLst>
            <pc:docMk/>
            <pc:sldMk cId="3962064321" sldId="290"/>
            <ac:spMk id="6" creationId="{1624B144-DA08-1782-3767-43AF572210CE}"/>
          </ac:spMkLst>
        </pc:spChg>
        <pc:spChg chg="mod">
          <ac:chgData name="Angela Hillman" userId="6f24ca74-01f7-471a-a536-4d83af8a0778" providerId="ADAL" clId="{B8ED7A35-FF00-4D4F-BF10-8F015EF623C6}" dt="2024-01-30T14:13:50.289" v="889" actId="115"/>
          <ac:spMkLst>
            <pc:docMk/>
            <pc:sldMk cId="3962064321" sldId="290"/>
            <ac:spMk id="7" creationId="{58C90D26-6847-8F11-15CC-DC2D9DB710F5}"/>
          </ac:spMkLst>
        </pc:spChg>
        <pc:spChg chg="mod">
          <ac:chgData name="Angela Hillman" userId="6f24ca74-01f7-471a-a536-4d83af8a0778" providerId="ADAL" clId="{B8ED7A35-FF00-4D4F-BF10-8F015EF623C6}" dt="2024-01-30T14:39:28.554" v="1693" actId="207"/>
          <ac:spMkLst>
            <pc:docMk/>
            <pc:sldMk cId="3962064321" sldId="290"/>
            <ac:spMk id="8" creationId="{C81BFF55-F9AE-0C90-CE6A-8AEA40E2F843}"/>
          </ac:spMkLst>
        </pc:spChg>
      </pc:sldChg>
    </pc:docChg>
  </pc:docChgLst>
</pc:chgInfo>
</file>

<file path=ppt/diagrams/_rels/data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svg"/><Relationship Id="rId3" Type="http://schemas.openxmlformats.org/officeDocument/2006/relationships/image" Target="../media/image17.png"/><Relationship Id="rId7" Type="http://schemas.openxmlformats.org/officeDocument/2006/relationships/image" Target="../media/image21.png"/><Relationship Id="rId2" Type="http://schemas.openxmlformats.org/officeDocument/2006/relationships/image" Target="../media/image16.svg"/><Relationship Id="rId1" Type="http://schemas.openxmlformats.org/officeDocument/2006/relationships/image" Target="../media/image15.png"/><Relationship Id="rId6" Type="http://schemas.openxmlformats.org/officeDocument/2006/relationships/image" Target="../media/image20.svg"/><Relationship Id="rId5" Type="http://schemas.openxmlformats.org/officeDocument/2006/relationships/image" Target="../media/image19.png"/><Relationship Id="rId4" Type="http://schemas.openxmlformats.org/officeDocument/2006/relationships/image" Target="../media/image18.svg"/></Relationships>
</file>

<file path=ppt/diagrams/_rels/data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svg"/><Relationship Id="rId3" Type="http://schemas.openxmlformats.org/officeDocument/2006/relationships/image" Target="../media/image25.png"/><Relationship Id="rId7" Type="http://schemas.openxmlformats.org/officeDocument/2006/relationships/image" Target="../media/image29.png"/><Relationship Id="rId2" Type="http://schemas.openxmlformats.org/officeDocument/2006/relationships/image" Target="../media/image24.svg"/><Relationship Id="rId1" Type="http://schemas.openxmlformats.org/officeDocument/2006/relationships/image" Target="../media/image23.png"/><Relationship Id="rId6" Type="http://schemas.openxmlformats.org/officeDocument/2006/relationships/image" Target="../media/image28.svg"/><Relationship Id="rId5" Type="http://schemas.openxmlformats.org/officeDocument/2006/relationships/image" Target="../media/image27.png"/><Relationship Id="rId10" Type="http://schemas.openxmlformats.org/officeDocument/2006/relationships/image" Target="../media/image32.svg"/><Relationship Id="rId4" Type="http://schemas.openxmlformats.org/officeDocument/2006/relationships/image" Target="../media/image26.svg"/><Relationship Id="rId9" Type="http://schemas.openxmlformats.org/officeDocument/2006/relationships/image" Target="../media/image31.png"/></Relationships>
</file>

<file path=ppt/diagrams/_rels/drawing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svg"/><Relationship Id="rId3" Type="http://schemas.openxmlformats.org/officeDocument/2006/relationships/image" Target="../media/image17.png"/><Relationship Id="rId7" Type="http://schemas.openxmlformats.org/officeDocument/2006/relationships/image" Target="../media/image21.png"/><Relationship Id="rId2" Type="http://schemas.openxmlformats.org/officeDocument/2006/relationships/image" Target="../media/image16.svg"/><Relationship Id="rId1" Type="http://schemas.openxmlformats.org/officeDocument/2006/relationships/image" Target="../media/image15.png"/><Relationship Id="rId6" Type="http://schemas.openxmlformats.org/officeDocument/2006/relationships/image" Target="../media/image20.svg"/><Relationship Id="rId5" Type="http://schemas.openxmlformats.org/officeDocument/2006/relationships/image" Target="../media/image19.png"/><Relationship Id="rId4" Type="http://schemas.openxmlformats.org/officeDocument/2006/relationships/image" Target="../media/image18.svg"/></Relationships>
</file>

<file path=ppt/diagrams/_rels/drawing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svg"/><Relationship Id="rId3" Type="http://schemas.openxmlformats.org/officeDocument/2006/relationships/image" Target="../media/image25.png"/><Relationship Id="rId7" Type="http://schemas.openxmlformats.org/officeDocument/2006/relationships/image" Target="../media/image29.png"/><Relationship Id="rId2" Type="http://schemas.openxmlformats.org/officeDocument/2006/relationships/image" Target="../media/image24.svg"/><Relationship Id="rId1" Type="http://schemas.openxmlformats.org/officeDocument/2006/relationships/image" Target="../media/image23.png"/><Relationship Id="rId6" Type="http://schemas.openxmlformats.org/officeDocument/2006/relationships/image" Target="../media/image28.svg"/><Relationship Id="rId5" Type="http://schemas.openxmlformats.org/officeDocument/2006/relationships/image" Target="../media/image27.png"/><Relationship Id="rId10" Type="http://schemas.openxmlformats.org/officeDocument/2006/relationships/image" Target="../media/image32.svg"/><Relationship Id="rId4" Type="http://schemas.openxmlformats.org/officeDocument/2006/relationships/image" Target="../media/image26.svg"/><Relationship Id="rId9" Type="http://schemas.openxmlformats.org/officeDocument/2006/relationships/image" Target="../media/image31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18/5/colors/Iconchunking_neutralicontext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bg1"/>
    </dgm:fillClrLst>
    <dgm:linClrLst meth="repeat">
      <a:schemeClr val="lt1">
        <a:alpha val="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bg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0B565C2-09B0-413B-9D47-DE0163DFB911}" type="doc">
      <dgm:prSet loTypeId="urn:microsoft.com/office/officeart/2018/2/layout/IconVerticalSolidList" loCatId="icon" qsTypeId="urn:microsoft.com/office/officeart/2005/8/quickstyle/simple1" qsCatId="simple" csTypeId="urn:microsoft.com/office/officeart/2018/5/colors/Iconchunking_neutralicontext_colorful1" csCatId="colorful" phldr="1"/>
      <dgm:spPr/>
      <dgm:t>
        <a:bodyPr/>
        <a:lstStyle/>
        <a:p>
          <a:endParaRPr lang="en-US"/>
        </a:p>
      </dgm:t>
    </dgm:pt>
    <dgm:pt modelId="{93D1A153-6C7A-4250-9FA4-767706B34001}">
      <dgm:prSet/>
      <dgm:spPr/>
      <dgm:t>
        <a:bodyPr/>
        <a:lstStyle/>
        <a:p>
          <a:r>
            <a:rPr lang="en-US" dirty="0"/>
            <a:t>Increased Operating Reserves by $500k (transferred to ML)</a:t>
          </a:r>
        </a:p>
      </dgm:t>
    </dgm:pt>
    <dgm:pt modelId="{2C7A1997-D880-4E98-B864-C30EC894E067}" type="parTrans" cxnId="{C47E029A-7895-4B6F-A292-2B0172D6547D}">
      <dgm:prSet/>
      <dgm:spPr/>
      <dgm:t>
        <a:bodyPr/>
        <a:lstStyle/>
        <a:p>
          <a:endParaRPr lang="en-US"/>
        </a:p>
      </dgm:t>
    </dgm:pt>
    <dgm:pt modelId="{BECB9099-CFD6-4583-934F-BC3AB76062AF}" type="sibTrans" cxnId="{C47E029A-7895-4B6F-A292-2B0172D6547D}">
      <dgm:prSet/>
      <dgm:spPr/>
      <dgm:t>
        <a:bodyPr/>
        <a:lstStyle/>
        <a:p>
          <a:endParaRPr lang="en-US"/>
        </a:p>
      </dgm:t>
    </dgm:pt>
    <dgm:pt modelId="{03A292ED-C724-4F48-A877-2E62A8E2A3A9}">
      <dgm:prSet/>
      <dgm:spPr/>
      <dgm:t>
        <a:bodyPr/>
        <a:lstStyle/>
        <a:p>
          <a:r>
            <a:rPr lang="en-US" dirty="0"/>
            <a:t>Funded bonus pool from operating funds (no transfer from investments)</a:t>
          </a:r>
        </a:p>
      </dgm:t>
    </dgm:pt>
    <dgm:pt modelId="{C9B667D4-D4BB-4F18-B72F-D237E7A1D9D0}" type="parTrans" cxnId="{8BB2DC53-3498-414F-BA38-54CBD5D87CAD}">
      <dgm:prSet/>
      <dgm:spPr/>
      <dgm:t>
        <a:bodyPr/>
        <a:lstStyle/>
        <a:p>
          <a:endParaRPr lang="en-US"/>
        </a:p>
      </dgm:t>
    </dgm:pt>
    <dgm:pt modelId="{DB1C5262-CC78-4A1A-B0C8-A87E2E04F23C}" type="sibTrans" cxnId="{8BB2DC53-3498-414F-BA38-54CBD5D87CAD}">
      <dgm:prSet/>
      <dgm:spPr/>
      <dgm:t>
        <a:bodyPr/>
        <a:lstStyle/>
        <a:p>
          <a:endParaRPr lang="en-US"/>
        </a:p>
      </dgm:t>
    </dgm:pt>
    <dgm:pt modelId="{5BE7C83F-2789-4A74-A6C4-08AEC756B2AA}">
      <dgm:prSet custT="1"/>
      <dgm:spPr/>
      <dgm:t>
        <a:bodyPr/>
        <a:lstStyle/>
        <a:p>
          <a:r>
            <a:rPr lang="en-US" sz="1800" dirty="0"/>
            <a:t>Continued inventory increase/adjusted procurement schedule to better align to sales cycle; purchased material 2 years in advance</a:t>
          </a:r>
        </a:p>
      </dgm:t>
    </dgm:pt>
    <dgm:pt modelId="{E213C886-3B00-4B9B-800B-01ED41485B62}" type="parTrans" cxnId="{75CC7CAF-40A0-40A8-924F-57B00A72DA58}">
      <dgm:prSet/>
      <dgm:spPr/>
      <dgm:t>
        <a:bodyPr/>
        <a:lstStyle/>
        <a:p>
          <a:endParaRPr lang="en-US"/>
        </a:p>
      </dgm:t>
    </dgm:pt>
    <dgm:pt modelId="{003262DD-8FCB-4A19-BA6E-F0D25835C43C}" type="sibTrans" cxnId="{75CC7CAF-40A0-40A8-924F-57B00A72DA58}">
      <dgm:prSet/>
      <dgm:spPr/>
      <dgm:t>
        <a:bodyPr/>
        <a:lstStyle/>
        <a:p>
          <a:endParaRPr lang="en-US"/>
        </a:p>
      </dgm:t>
    </dgm:pt>
    <dgm:pt modelId="{C2D16D69-2564-412A-A9CC-5BB913D46762}">
      <dgm:prSet/>
      <dgm:spPr/>
      <dgm:t>
        <a:bodyPr/>
        <a:lstStyle/>
        <a:p>
          <a:r>
            <a:rPr lang="en-US"/>
            <a:t>Funded building improvements:</a:t>
          </a:r>
        </a:p>
      </dgm:t>
    </dgm:pt>
    <dgm:pt modelId="{D2775751-F090-40A9-97F3-10F253445212}" type="parTrans" cxnId="{34B457D1-12B8-4A95-8191-81BBAB91A378}">
      <dgm:prSet/>
      <dgm:spPr/>
      <dgm:t>
        <a:bodyPr/>
        <a:lstStyle/>
        <a:p>
          <a:endParaRPr lang="en-US"/>
        </a:p>
      </dgm:t>
    </dgm:pt>
    <dgm:pt modelId="{CB4EB64C-F9D5-49A4-82FD-31AF573DDAEF}" type="sibTrans" cxnId="{34B457D1-12B8-4A95-8191-81BBAB91A378}">
      <dgm:prSet/>
      <dgm:spPr/>
      <dgm:t>
        <a:bodyPr/>
        <a:lstStyle/>
        <a:p>
          <a:endParaRPr lang="en-US"/>
        </a:p>
      </dgm:t>
    </dgm:pt>
    <dgm:pt modelId="{FC8B92F9-BD69-47E8-8A17-86D070F1A538}">
      <dgm:prSet/>
      <dgm:spPr/>
      <dgm:t>
        <a:bodyPr/>
        <a:lstStyle/>
        <a:p>
          <a:r>
            <a:rPr lang="en-US"/>
            <a:t>Carpeting replacement</a:t>
          </a:r>
        </a:p>
      </dgm:t>
    </dgm:pt>
    <dgm:pt modelId="{A1A1CDCC-A620-44A7-9FBF-DB8D4DF28B3F}" type="parTrans" cxnId="{54E0A34F-E9FC-4113-9D70-8237258755F9}">
      <dgm:prSet/>
      <dgm:spPr/>
      <dgm:t>
        <a:bodyPr/>
        <a:lstStyle/>
        <a:p>
          <a:endParaRPr lang="en-US"/>
        </a:p>
      </dgm:t>
    </dgm:pt>
    <dgm:pt modelId="{3C891BE3-83D1-42AF-80DB-223344F1BCA1}" type="sibTrans" cxnId="{54E0A34F-E9FC-4113-9D70-8237258755F9}">
      <dgm:prSet/>
      <dgm:spPr/>
      <dgm:t>
        <a:bodyPr/>
        <a:lstStyle/>
        <a:p>
          <a:endParaRPr lang="en-US"/>
        </a:p>
      </dgm:t>
    </dgm:pt>
    <dgm:pt modelId="{9C36E308-80BB-4864-A939-7DF76EAE0A22}">
      <dgm:prSet/>
      <dgm:spPr/>
      <dgm:t>
        <a:bodyPr/>
        <a:lstStyle/>
        <a:p>
          <a:r>
            <a:rPr lang="en-US"/>
            <a:t>Electrical upgrades</a:t>
          </a:r>
        </a:p>
      </dgm:t>
    </dgm:pt>
    <dgm:pt modelId="{60E51D9D-F2EA-4FEE-8E3B-25768782DE6C}" type="parTrans" cxnId="{74E0279A-EC50-4BB1-AA86-29A7463F9425}">
      <dgm:prSet/>
      <dgm:spPr/>
      <dgm:t>
        <a:bodyPr/>
        <a:lstStyle/>
        <a:p>
          <a:endParaRPr lang="en-US"/>
        </a:p>
      </dgm:t>
    </dgm:pt>
    <dgm:pt modelId="{53EBCA9A-17B4-4260-9804-4AF75C8C1FE5}" type="sibTrans" cxnId="{74E0279A-EC50-4BB1-AA86-29A7463F9425}">
      <dgm:prSet/>
      <dgm:spPr/>
      <dgm:t>
        <a:bodyPr/>
        <a:lstStyle/>
        <a:p>
          <a:endParaRPr lang="en-US"/>
        </a:p>
      </dgm:t>
    </dgm:pt>
    <dgm:pt modelId="{275BE46E-9D41-4776-B112-ACA2BCF7FC60}">
      <dgm:prSet/>
      <dgm:spPr/>
      <dgm:t>
        <a:bodyPr/>
        <a:lstStyle/>
        <a:p>
          <a:r>
            <a:rPr lang="en-US" dirty="0"/>
            <a:t>Sprinkler repair</a:t>
          </a:r>
        </a:p>
      </dgm:t>
    </dgm:pt>
    <dgm:pt modelId="{7BE4F27D-3B85-4F41-A616-5F8529AD7909}" type="parTrans" cxnId="{F6639651-E4FB-4334-8A49-F2D19CC55154}">
      <dgm:prSet/>
      <dgm:spPr/>
      <dgm:t>
        <a:bodyPr/>
        <a:lstStyle/>
        <a:p>
          <a:endParaRPr lang="en-US"/>
        </a:p>
      </dgm:t>
    </dgm:pt>
    <dgm:pt modelId="{484568AB-A63B-45EC-AE11-C7855FDB00D6}" type="sibTrans" cxnId="{F6639651-E4FB-4334-8A49-F2D19CC55154}">
      <dgm:prSet/>
      <dgm:spPr/>
      <dgm:t>
        <a:bodyPr/>
        <a:lstStyle/>
        <a:p>
          <a:endParaRPr lang="en-US"/>
        </a:p>
      </dgm:t>
    </dgm:pt>
    <dgm:pt modelId="{9DB09F2F-498D-48B8-B769-B278F56BDEF7}">
      <dgm:prSet/>
      <dgm:spPr/>
      <dgm:t>
        <a:bodyPr/>
        <a:lstStyle/>
        <a:p>
          <a:r>
            <a:rPr lang="en-US"/>
            <a:t>Roof repair</a:t>
          </a:r>
        </a:p>
      </dgm:t>
    </dgm:pt>
    <dgm:pt modelId="{5DC30D79-6162-40C7-9213-11141E1CF98C}" type="parTrans" cxnId="{63E48A72-2F7F-449A-B5E2-9B53DBD7F0FC}">
      <dgm:prSet/>
      <dgm:spPr/>
      <dgm:t>
        <a:bodyPr/>
        <a:lstStyle/>
        <a:p>
          <a:endParaRPr lang="en-US"/>
        </a:p>
      </dgm:t>
    </dgm:pt>
    <dgm:pt modelId="{71F6CF70-0065-4781-984F-E1E8DABCB995}" type="sibTrans" cxnId="{63E48A72-2F7F-449A-B5E2-9B53DBD7F0FC}">
      <dgm:prSet/>
      <dgm:spPr/>
      <dgm:t>
        <a:bodyPr/>
        <a:lstStyle/>
        <a:p>
          <a:endParaRPr lang="en-US"/>
        </a:p>
      </dgm:t>
    </dgm:pt>
    <dgm:pt modelId="{34725F8B-E05A-406C-9CE0-E2AF33D852F9}" type="pres">
      <dgm:prSet presAssocID="{60B565C2-09B0-413B-9D47-DE0163DFB911}" presName="root" presStyleCnt="0">
        <dgm:presLayoutVars>
          <dgm:dir/>
          <dgm:resizeHandles val="exact"/>
        </dgm:presLayoutVars>
      </dgm:prSet>
      <dgm:spPr/>
    </dgm:pt>
    <dgm:pt modelId="{30F78095-54F0-485D-B7B8-1EE1F862A066}" type="pres">
      <dgm:prSet presAssocID="{93D1A153-6C7A-4250-9FA4-767706B34001}" presName="compNode" presStyleCnt="0"/>
      <dgm:spPr/>
    </dgm:pt>
    <dgm:pt modelId="{7344480D-503C-4C59-A376-94878909AA3C}" type="pres">
      <dgm:prSet presAssocID="{93D1A153-6C7A-4250-9FA4-767706B34001}" presName="bgRect" presStyleLbl="bgShp" presStyleIdx="0" presStyleCnt="4"/>
      <dgm:spPr/>
    </dgm:pt>
    <dgm:pt modelId="{8FBFC1AD-0675-4B76-B11C-5C74E9C6068A}" type="pres">
      <dgm:prSet presAssocID="{93D1A153-6C7A-4250-9FA4-767706B34001}" presName="iconRect" presStyleLbl="node1" presStyleIdx="0" presStyleCnt="4"/>
      <dgm:spPr>
        <a:blipFill>
          <a:blip xmlns:r="http://schemas.openxmlformats.org/officeDocument/2006/relationships" r:embed="rId1"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Piggy Bank with solid fill"/>
        </a:ext>
      </dgm:extLst>
    </dgm:pt>
    <dgm:pt modelId="{78EBEB42-C8DA-4CD3-9F64-5C1353CC7368}" type="pres">
      <dgm:prSet presAssocID="{93D1A153-6C7A-4250-9FA4-767706B34001}" presName="spaceRect" presStyleCnt="0"/>
      <dgm:spPr/>
    </dgm:pt>
    <dgm:pt modelId="{DF2D870C-29A2-48BB-808B-3B8D3AD1DF3B}" type="pres">
      <dgm:prSet presAssocID="{93D1A153-6C7A-4250-9FA4-767706B34001}" presName="parTx" presStyleLbl="revTx" presStyleIdx="0" presStyleCnt="5">
        <dgm:presLayoutVars>
          <dgm:chMax val="0"/>
          <dgm:chPref val="0"/>
        </dgm:presLayoutVars>
      </dgm:prSet>
      <dgm:spPr/>
    </dgm:pt>
    <dgm:pt modelId="{AE8E7119-49CE-40F9-9A7A-5802F5CCEB0E}" type="pres">
      <dgm:prSet presAssocID="{BECB9099-CFD6-4583-934F-BC3AB76062AF}" presName="sibTrans" presStyleCnt="0"/>
      <dgm:spPr/>
    </dgm:pt>
    <dgm:pt modelId="{F6906D13-D8C8-478A-9D64-520246DBE885}" type="pres">
      <dgm:prSet presAssocID="{03A292ED-C724-4F48-A877-2E62A8E2A3A9}" presName="compNode" presStyleCnt="0"/>
      <dgm:spPr/>
    </dgm:pt>
    <dgm:pt modelId="{888FB21D-0BC6-4A16-BE5E-03D930B2C568}" type="pres">
      <dgm:prSet presAssocID="{03A292ED-C724-4F48-A877-2E62A8E2A3A9}" presName="bgRect" presStyleLbl="bgShp" presStyleIdx="1" presStyleCnt="4"/>
      <dgm:spPr/>
    </dgm:pt>
    <dgm:pt modelId="{9395818E-5965-447C-BEE8-0F1F60C01571}" type="pres">
      <dgm:prSet presAssocID="{03A292ED-C724-4F48-A877-2E62A8E2A3A9}" presName="iconRect" presStyleLbl="node1" presStyleIdx="1" presStyleCnt="4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Money envelope with solid fill"/>
        </a:ext>
      </dgm:extLst>
    </dgm:pt>
    <dgm:pt modelId="{2D795161-67F4-4F59-B49B-0E410817BA03}" type="pres">
      <dgm:prSet presAssocID="{03A292ED-C724-4F48-A877-2E62A8E2A3A9}" presName="spaceRect" presStyleCnt="0"/>
      <dgm:spPr/>
    </dgm:pt>
    <dgm:pt modelId="{FEA47BE5-A70B-40D1-9968-26DF05068317}" type="pres">
      <dgm:prSet presAssocID="{03A292ED-C724-4F48-A877-2E62A8E2A3A9}" presName="parTx" presStyleLbl="revTx" presStyleIdx="1" presStyleCnt="5">
        <dgm:presLayoutVars>
          <dgm:chMax val="0"/>
          <dgm:chPref val="0"/>
        </dgm:presLayoutVars>
      </dgm:prSet>
      <dgm:spPr/>
    </dgm:pt>
    <dgm:pt modelId="{3E4F8AC7-8D88-4E24-AA15-64E52BA0B724}" type="pres">
      <dgm:prSet presAssocID="{DB1C5262-CC78-4A1A-B0C8-A87E2E04F23C}" presName="sibTrans" presStyleCnt="0"/>
      <dgm:spPr/>
    </dgm:pt>
    <dgm:pt modelId="{8F87FEA0-5FDD-445B-8F24-C94375D50EF8}" type="pres">
      <dgm:prSet presAssocID="{5BE7C83F-2789-4A74-A6C4-08AEC756B2AA}" presName="compNode" presStyleCnt="0"/>
      <dgm:spPr/>
    </dgm:pt>
    <dgm:pt modelId="{D476246E-A36C-4621-84E9-8A2696E31836}" type="pres">
      <dgm:prSet presAssocID="{5BE7C83F-2789-4A74-A6C4-08AEC756B2AA}" presName="bgRect" presStyleLbl="bgShp" presStyleIdx="2" presStyleCnt="4"/>
      <dgm:spPr/>
    </dgm:pt>
    <dgm:pt modelId="{5F2C3F27-22D1-4C47-9AE4-EF5224AB14B7}" type="pres">
      <dgm:prSet presAssocID="{5BE7C83F-2789-4A74-A6C4-08AEC756B2AA}" presName="iconRect" presStyleLbl="node1" presStyleIdx="2" presStyleCnt="4"/>
      <dgm:spPr>
        <a:blipFill>
          <a:blip xmlns:r="http://schemas.openxmlformats.org/officeDocument/2006/relationships"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Arrow circle with solid fill"/>
        </a:ext>
      </dgm:extLst>
    </dgm:pt>
    <dgm:pt modelId="{F8D68702-6F76-48F1-9DA5-40F5A332ED70}" type="pres">
      <dgm:prSet presAssocID="{5BE7C83F-2789-4A74-A6C4-08AEC756B2AA}" presName="spaceRect" presStyleCnt="0"/>
      <dgm:spPr/>
    </dgm:pt>
    <dgm:pt modelId="{85F6F0B6-0D90-4344-BBC7-0047F3D3561D}" type="pres">
      <dgm:prSet presAssocID="{5BE7C83F-2789-4A74-A6C4-08AEC756B2AA}" presName="parTx" presStyleLbl="revTx" presStyleIdx="2" presStyleCnt="5">
        <dgm:presLayoutVars>
          <dgm:chMax val="0"/>
          <dgm:chPref val="0"/>
        </dgm:presLayoutVars>
      </dgm:prSet>
      <dgm:spPr/>
    </dgm:pt>
    <dgm:pt modelId="{9D30A087-288A-4D40-A7C8-D90D2CBD78A6}" type="pres">
      <dgm:prSet presAssocID="{003262DD-8FCB-4A19-BA6E-F0D25835C43C}" presName="sibTrans" presStyleCnt="0"/>
      <dgm:spPr/>
    </dgm:pt>
    <dgm:pt modelId="{E1D41B3E-9458-4926-952F-D8FD6E4EE542}" type="pres">
      <dgm:prSet presAssocID="{C2D16D69-2564-412A-A9CC-5BB913D46762}" presName="compNode" presStyleCnt="0"/>
      <dgm:spPr/>
    </dgm:pt>
    <dgm:pt modelId="{9CF3EB50-8910-44C2-BCC3-9EDC9D19480B}" type="pres">
      <dgm:prSet presAssocID="{C2D16D69-2564-412A-A9CC-5BB913D46762}" presName="bgRect" presStyleLbl="bgShp" presStyleIdx="3" presStyleCnt="4"/>
      <dgm:spPr/>
    </dgm:pt>
    <dgm:pt modelId="{0EB513F0-2586-47B2-8094-8A39BAC0DF3A}" type="pres">
      <dgm:prSet presAssocID="{C2D16D69-2564-412A-A9CC-5BB913D46762}" presName="iconRect" presStyleLbl="node1" presStyleIdx="3" presStyleCnt="4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Tools"/>
        </a:ext>
      </dgm:extLst>
    </dgm:pt>
    <dgm:pt modelId="{4F3284A7-09A3-4BB3-B740-8D2E727FFF34}" type="pres">
      <dgm:prSet presAssocID="{C2D16D69-2564-412A-A9CC-5BB913D46762}" presName="spaceRect" presStyleCnt="0"/>
      <dgm:spPr/>
    </dgm:pt>
    <dgm:pt modelId="{15408269-BE73-4882-BE3D-7E8227D32D37}" type="pres">
      <dgm:prSet presAssocID="{C2D16D69-2564-412A-A9CC-5BB913D46762}" presName="parTx" presStyleLbl="revTx" presStyleIdx="3" presStyleCnt="5">
        <dgm:presLayoutVars>
          <dgm:chMax val="0"/>
          <dgm:chPref val="0"/>
        </dgm:presLayoutVars>
      </dgm:prSet>
      <dgm:spPr/>
    </dgm:pt>
    <dgm:pt modelId="{63C40DE9-398E-439C-A1FC-47FFBAC1D148}" type="pres">
      <dgm:prSet presAssocID="{C2D16D69-2564-412A-A9CC-5BB913D46762}" presName="desTx" presStyleLbl="revTx" presStyleIdx="4" presStyleCnt="5">
        <dgm:presLayoutVars/>
      </dgm:prSet>
      <dgm:spPr/>
    </dgm:pt>
  </dgm:ptLst>
  <dgm:cxnLst>
    <dgm:cxn modelId="{6B871B05-5BB6-407F-B5D1-5C350EF97539}" type="presOf" srcId="{5BE7C83F-2789-4A74-A6C4-08AEC756B2AA}" destId="{85F6F0B6-0D90-4344-BBC7-0047F3D3561D}" srcOrd="0" destOrd="0" presId="urn:microsoft.com/office/officeart/2018/2/layout/IconVerticalSolidList"/>
    <dgm:cxn modelId="{E0DF0F3C-E7C8-41C6-A6F1-A690FCBC19E1}" type="presOf" srcId="{60B565C2-09B0-413B-9D47-DE0163DFB911}" destId="{34725F8B-E05A-406C-9CE0-E2AF33D852F9}" srcOrd="0" destOrd="0" presId="urn:microsoft.com/office/officeart/2018/2/layout/IconVerticalSolidList"/>
    <dgm:cxn modelId="{F65EB462-668E-4726-BED0-ADAB648466FD}" type="presOf" srcId="{C2D16D69-2564-412A-A9CC-5BB913D46762}" destId="{15408269-BE73-4882-BE3D-7E8227D32D37}" srcOrd="0" destOrd="0" presId="urn:microsoft.com/office/officeart/2018/2/layout/IconVerticalSolidList"/>
    <dgm:cxn modelId="{E793706B-F02D-4FE8-99D1-75A13A3E2C74}" type="presOf" srcId="{9C36E308-80BB-4864-A939-7DF76EAE0A22}" destId="{63C40DE9-398E-439C-A1FC-47FFBAC1D148}" srcOrd="0" destOrd="1" presId="urn:microsoft.com/office/officeart/2018/2/layout/IconVerticalSolidList"/>
    <dgm:cxn modelId="{54E0A34F-E9FC-4113-9D70-8237258755F9}" srcId="{C2D16D69-2564-412A-A9CC-5BB913D46762}" destId="{FC8B92F9-BD69-47E8-8A17-86D070F1A538}" srcOrd="0" destOrd="0" parTransId="{A1A1CDCC-A620-44A7-9FBF-DB8D4DF28B3F}" sibTransId="{3C891BE3-83D1-42AF-80DB-223344F1BCA1}"/>
    <dgm:cxn modelId="{F6639651-E4FB-4334-8A49-F2D19CC55154}" srcId="{C2D16D69-2564-412A-A9CC-5BB913D46762}" destId="{275BE46E-9D41-4776-B112-ACA2BCF7FC60}" srcOrd="2" destOrd="0" parTransId="{7BE4F27D-3B85-4F41-A616-5F8529AD7909}" sibTransId="{484568AB-A63B-45EC-AE11-C7855FDB00D6}"/>
    <dgm:cxn modelId="{63E48A72-2F7F-449A-B5E2-9B53DBD7F0FC}" srcId="{C2D16D69-2564-412A-A9CC-5BB913D46762}" destId="{9DB09F2F-498D-48B8-B769-B278F56BDEF7}" srcOrd="3" destOrd="0" parTransId="{5DC30D79-6162-40C7-9213-11141E1CF98C}" sibTransId="{71F6CF70-0065-4781-984F-E1E8DABCB995}"/>
    <dgm:cxn modelId="{58D00873-0FFC-410B-BB13-FACDA8980DB9}" type="presOf" srcId="{03A292ED-C724-4F48-A877-2E62A8E2A3A9}" destId="{FEA47BE5-A70B-40D1-9968-26DF05068317}" srcOrd="0" destOrd="0" presId="urn:microsoft.com/office/officeart/2018/2/layout/IconVerticalSolidList"/>
    <dgm:cxn modelId="{8BB2DC53-3498-414F-BA38-54CBD5D87CAD}" srcId="{60B565C2-09B0-413B-9D47-DE0163DFB911}" destId="{03A292ED-C724-4F48-A877-2E62A8E2A3A9}" srcOrd="1" destOrd="0" parTransId="{C9B667D4-D4BB-4F18-B72F-D237E7A1D9D0}" sibTransId="{DB1C5262-CC78-4A1A-B0C8-A87E2E04F23C}"/>
    <dgm:cxn modelId="{04ADDF54-695F-43F2-9A7A-7BE718B7606E}" type="presOf" srcId="{9DB09F2F-498D-48B8-B769-B278F56BDEF7}" destId="{63C40DE9-398E-439C-A1FC-47FFBAC1D148}" srcOrd="0" destOrd="3" presId="urn:microsoft.com/office/officeart/2018/2/layout/IconVerticalSolidList"/>
    <dgm:cxn modelId="{226EBC83-702C-4EF5-A009-8E2647871B80}" type="presOf" srcId="{275BE46E-9D41-4776-B112-ACA2BCF7FC60}" destId="{63C40DE9-398E-439C-A1FC-47FFBAC1D148}" srcOrd="0" destOrd="2" presId="urn:microsoft.com/office/officeart/2018/2/layout/IconVerticalSolidList"/>
    <dgm:cxn modelId="{C47E029A-7895-4B6F-A292-2B0172D6547D}" srcId="{60B565C2-09B0-413B-9D47-DE0163DFB911}" destId="{93D1A153-6C7A-4250-9FA4-767706B34001}" srcOrd="0" destOrd="0" parTransId="{2C7A1997-D880-4E98-B864-C30EC894E067}" sibTransId="{BECB9099-CFD6-4583-934F-BC3AB76062AF}"/>
    <dgm:cxn modelId="{74E0279A-EC50-4BB1-AA86-29A7463F9425}" srcId="{C2D16D69-2564-412A-A9CC-5BB913D46762}" destId="{9C36E308-80BB-4864-A939-7DF76EAE0A22}" srcOrd="1" destOrd="0" parTransId="{60E51D9D-F2EA-4FEE-8E3B-25768782DE6C}" sibTransId="{53EBCA9A-17B4-4260-9804-4AF75C8C1FE5}"/>
    <dgm:cxn modelId="{75CC7CAF-40A0-40A8-924F-57B00A72DA58}" srcId="{60B565C2-09B0-413B-9D47-DE0163DFB911}" destId="{5BE7C83F-2789-4A74-A6C4-08AEC756B2AA}" srcOrd="2" destOrd="0" parTransId="{E213C886-3B00-4B9B-800B-01ED41485B62}" sibTransId="{003262DD-8FCB-4A19-BA6E-F0D25835C43C}"/>
    <dgm:cxn modelId="{9375F6B2-B72F-4EA0-A118-549FC2F22258}" type="presOf" srcId="{93D1A153-6C7A-4250-9FA4-767706B34001}" destId="{DF2D870C-29A2-48BB-808B-3B8D3AD1DF3B}" srcOrd="0" destOrd="0" presId="urn:microsoft.com/office/officeart/2018/2/layout/IconVerticalSolidList"/>
    <dgm:cxn modelId="{34B457D1-12B8-4A95-8191-81BBAB91A378}" srcId="{60B565C2-09B0-413B-9D47-DE0163DFB911}" destId="{C2D16D69-2564-412A-A9CC-5BB913D46762}" srcOrd="3" destOrd="0" parTransId="{D2775751-F090-40A9-97F3-10F253445212}" sibTransId="{CB4EB64C-F9D5-49A4-82FD-31AF573DDAEF}"/>
    <dgm:cxn modelId="{79B696ED-81FE-41E7-8727-DD63EA05FBF0}" type="presOf" srcId="{FC8B92F9-BD69-47E8-8A17-86D070F1A538}" destId="{63C40DE9-398E-439C-A1FC-47FFBAC1D148}" srcOrd="0" destOrd="0" presId="urn:microsoft.com/office/officeart/2018/2/layout/IconVerticalSolidList"/>
    <dgm:cxn modelId="{D596CCC1-C1EF-403D-8A1E-DF4180B1C14D}" type="presParOf" srcId="{34725F8B-E05A-406C-9CE0-E2AF33D852F9}" destId="{30F78095-54F0-485D-B7B8-1EE1F862A066}" srcOrd="0" destOrd="0" presId="urn:microsoft.com/office/officeart/2018/2/layout/IconVerticalSolidList"/>
    <dgm:cxn modelId="{9343D992-E0B5-457E-92D1-9C1990171D54}" type="presParOf" srcId="{30F78095-54F0-485D-B7B8-1EE1F862A066}" destId="{7344480D-503C-4C59-A376-94878909AA3C}" srcOrd="0" destOrd="0" presId="urn:microsoft.com/office/officeart/2018/2/layout/IconVerticalSolidList"/>
    <dgm:cxn modelId="{648EEA1A-AA95-4442-832A-FE2B87CE1B5E}" type="presParOf" srcId="{30F78095-54F0-485D-B7B8-1EE1F862A066}" destId="{8FBFC1AD-0675-4B76-B11C-5C74E9C6068A}" srcOrd="1" destOrd="0" presId="urn:microsoft.com/office/officeart/2018/2/layout/IconVerticalSolidList"/>
    <dgm:cxn modelId="{39640052-9B80-4A66-BC9B-D5655CB7CEDD}" type="presParOf" srcId="{30F78095-54F0-485D-B7B8-1EE1F862A066}" destId="{78EBEB42-C8DA-4CD3-9F64-5C1353CC7368}" srcOrd="2" destOrd="0" presId="urn:microsoft.com/office/officeart/2018/2/layout/IconVerticalSolidList"/>
    <dgm:cxn modelId="{C688E604-F524-4689-AA24-D582007A92DC}" type="presParOf" srcId="{30F78095-54F0-485D-B7B8-1EE1F862A066}" destId="{DF2D870C-29A2-48BB-808B-3B8D3AD1DF3B}" srcOrd="3" destOrd="0" presId="urn:microsoft.com/office/officeart/2018/2/layout/IconVerticalSolidList"/>
    <dgm:cxn modelId="{584B9234-9DF0-4587-85CF-C057ADD5E557}" type="presParOf" srcId="{34725F8B-E05A-406C-9CE0-E2AF33D852F9}" destId="{AE8E7119-49CE-40F9-9A7A-5802F5CCEB0E}" srcOrd="1" destOrd="0" presId="urn:microsoft.com/office/officeart/2018/2/layout/IconVerticalSolidList"/>
    <dgm:cxn modelId="{C2B35541-C8B3-4A25-8FED-2888B597A3FA}" type="presParOf" srcId="{34725F8B-E05A-406C-9CE0-E2AF33D852F9}" destId="{F6906D13-D8C8-478A-9D64-520246DBE885}" srcOrd="2" destOrd="0" presId="urn:microsoft.com/office/officeart/2018/2/layout/IconVerticalSolidList"/>
    <dgm:cxn modelId="{BBCCEF48-DD64-4D06-9B7B-0ED4E56983B0}" type="presParOf" srcId="{F6906D13-D8C8-478A-9D64-520246DBE885}" destId="{888FB21D-0BC6-4A16-BE5E-03D930B2C568}" srcOrd="0" destOrd="0" presId="urn:microsoft.com/office/officeart/2018/2/layout/IconVerticalSolidList"/>
    <dgm:cxn modelId="{CF128894-15AE-43A2-955E-947B1C6EE846}" type="presParOf" srcId="{F6906D13-D8C8-478A-9D64-520246DBE885}" destId="{9395818E-5965-447C-BEE8-0F1F60C01571}" srcOrd="1" destOrd="0" presId="urn:microsoft.com/office/officeart/2018/2/layout/IconVerticalSolidList"/>
    <dgm:cxn modelId="{EC67C5E7-F7B7-440A-B67D-041710518226}" type="presParOf" srcId="{F6906D13-D8C8-478A-9D64-520246DBE885}" destId="{2D795161-67F4-4F59-B49B-0E410817BA03}" srcOrd="2" destOrd="0" presId="urn:microsoft.com/office/officeart/2018/2/layout/IconVerticalSolidList"/>
    <dgm:cxn modelId="{09B0BEEF-5D4C-4DCD-8E1C-9AF8E6AF6FA1}" type="presParOf" srcId="{F6906D13-D8C8-478A-9D64-520246DBE885}" destId="{FEA47BE5-A70B-40D1-9968-26DF05068317}" srcOrd="3" destOrd="0" presId="urn:microsoft.com/office/officeart/2018/2/layout/IconVerticalSolidList"/>
    <dgm:cxn modelId="{669502A8-3BBC-40D2-AEC5-3CD76114AED3}" type="presParOf" srcId="{34725F8B-E05A-406C-9CE0-E2AF33D852F9}" destId="{3E4F8AC7-8D88-4E24-AA15-64E52BA0B724}" srcOrd="3" destOrd="0" presId="urn:microsoft.com/office/officeart/2018/2/layout/IconVerticalSolidList"/>
    <dgm:cxn modelId="{F3996E9E-28D0-4C85-A71F-C78089E4BF7A}" type="presParOf" srcId="{34725F8B-E05A-406C-9CE0-E2AF33D852F9}" destId="{8F87FEA0-5FDD-445B-8F24-C94375D50EF8}" srcOrd="4" destOrd="0" presId="urn:microsoft.com/office/officeart/2018/2/layout/IconVerticalSolidList"/>
    <dgm:cxn modelId="{88E4C284-091B-4A13-B048-A47D185E8FC2}" type="presParOf" srcId="{8F87FEA0-5FDD-445B-8F24-C94375D50EF8}" destId="{D476246E-A36C-4621-84E9-8A2696E31836}" srcOrd="0" destOrd="0" presId="urn:microsoft.com/office/officeart/2018/2/layout/IconVerticalSolidList"/>
    <dgm:cxn modelId="{7F1D8127-E84B-4CB0-BAA4-335E150DFF9F}" type="presParOf" srcId="{8F87FEA0-5FDD-445B-8F24-C94375D50EF8}" destId="{5F2C3F27-22D1-4C47-9AE4-EF5224AB14B7}" srcOrd="1" destOrd="0" presId="urn:microsoft.com/office/officeart/2018/2/layout/IconVerticalSolidList"/>
    <dgm:cxn modelId="{C0C4C0E0-00ED-407C-8336-C2AB38D8420B}" type="presParOf" srcId="{8F87FEA0-5FDD-445B-8F24-C94375D50EF8}" destId="{F8D68702-6F76-48F1-9DA5-40F5A332ED70}" srcOrd="2" destOrd="0" presId="urn:microsoft.com/office/officeart/2018/2/layout/IconVerticalSolidList"/>
    <dgm:cxn modelId="{7D35C0D0-D432-486C-AB1D-00730C2E6251}" type="presParOf" srcId="{8F87FEA0-5FDD-445B-8F24-C94375D50EF8}" destId="{85F6F0B6-0D90-4344-BBC7-0047F3D3561D}" srcOrd="3" destOrd="0" presId="urn:microsoft.com/office/officeart/2018/2/layout/IconVerticalSolidList"/>
    <dgm:cxn modelId="{530E2078-1B27-43D1-8A77-72BDBBB58556}" type="presParOf" srcId="{34725F8B-E05A-406C-9CE0-E2AF33D852F9}" destId="{9D30A087-288A-4D40-A7C8-D90D2CBD78A6}" srcOrd="5" destOrd="0" presId="urn:microsoft.com/office/officeart/2018/2/layout/IconVerticalSolidList"/>
    <dgm:cxn modelId="{D5E148A1-E991-4B77-AEF6-2ECD02C7D66F}" type="presParOf" srcId="{34725F8B-E05A-406C-9CE0-E2AF33D852F9}" destId="{E1D41B3E-9458-4926-952F-D8FD6E4EE542}" srcOrd="6" destOrd="0" presId="urn:microsoft.com/office/officeart/2018/2/layout/IconVerticalSolidList"/>
    <dgm:cxn modelId="{AD15D40F-BBFF-47AA-8F7D-66D04032795B}" type="presParOf" srcId="{E1D41B3E-9458-4926-952F-D8FD6E4EE542}" destId="{9CF3EB50-8910-44C2-BCC3-9EDC9D19480B}" srcOrd="0" destOrd="0" presId="urn:microsoft.com/office/officeart/2018/2/layout/IconVerticalSolidList"/>
    <dgm:cxn modelId="{6F65BD9E-975F-4AE1-8A1A-5226550C2CA9}" type="presParOf" srcId="{E1D41B3E-9458-4926-952F-D8FD6E4EE542}" destId="{0EB513F0-2586-47B2-8094-8A39BAC0DF3A}" srcOrd="1" destOrd="0" presId="urn:microsoft.com/office/officeart/2018/2/layout/IconVerticalSolidList"/>
    <dgm:cxn modelId="{F46E648B-2550-41E7-98E6-E88E249060A4}" type="presParOf" srcId="{E1D41B3E-9458-4926-952F-D8FD6E4EE542}" destId="{4F3284A7-09A3-4BB3-B740-8D2E727FFF34}" srcOrd="2" destOrd="0" presId="urn:microsoft.com/office/officeart/2018/2/layout/IconVerticalSolidList"/>
    <dgm:cxn modelId="{F2F3998B-506A-4596-9AA8-24C2876BA993}" type="presParOf" srcId="{E1D41B3E-9458-4926-952F-D8FD6E4EE542}" destId="{15408269-BE73-4882-BE3D-7E8227D32D37}" srcOrd="3" destOrd="0" presId="urn:microsoft.com/office/officeart/2018/2/layout/IconVerticalSolidList"/>
    <dgm:cxn modelId="{CE1B5687-B94D-465B-BC4C-CCFDF91DE348}" type="presParOf" srcId="{E1D41B3E-9458-4926-952F-D8FD6E4EE542}" destId="{63C40DE9-398E-439C-A1FC-47FFBAC1D148}" srcOrd="4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E90B6A21-B794-4241-B093-0AA4CF232798}" type="doc">
      <dgm:prSet loTypeId="urn:microsoft.com/office/officeart/2018/2/layout/IconLabelDescriptionList" loCatId="icon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A1208592-C60C-4117-9AFE-A4759242D03D}">
      <dgm:prSet custT="1"/>
      <dgm:spPr/>
      <dgm:t>
        <a:bodyPr/>
        <a:lstStyle/>
        <a:p>
          <a:pPr>
            <a:lnSpc>
              <a:spcPct val="100000"/>
            </a:lnSpc>
            <a:defRPr b="1"/>
          </a:pPr>
          <a:r>
            <a:rPr lang="en-US" sz="1400" dirty="0"/>
            <a:t>Contributions:  </a:t>
          </a:r>
        </a:p>
        <a:p>
          <a:pPr>
            <a:lnSpc>
              <a:spcPct val="100000"/>
            </a:lnSpc>
            <a:defRPr b="1"/>
          </a:pPr>
          <a:r>
            <a:rPr lang="en-US" sz="1400" dirty="0"/>
            <a:t>$2,377,688  </a:t>
          </a:r>
        </a:p>
        <a:p>
          <a:pPr>
            <a:lnSpc>
              <a:spcPct val="100000"/>
            </a:lnSpc>
            <a:defRPr b="1"/>
          </a:pPr>
          <a:r>
            <a:rPr lang="en-US" sz="1200" dirty="0"/>
            <a:t>Increase of $376k from PY</a:t>
          </a:r>
        </a:p>
      </dgm:t>
    </dgm:pt>
    <dgm:pt modelId="{DE7083AB-C88B-4EA6-98B4-E3A4D480D5D2}" type="parTrans" cxnId="{460B02DE-CE6F-4307-B8D2-1B2DAB44F0AD}">
      <dgm:prSet/>
      <dgm:spPr/>
      <dgm:t>
        <a:bodyPr/>
        <a:lstStyle/>
        <a:p>
          <a:endParaRPr lang="en-US"/>
        </a:p>
      </dgm:t>
    </dgm:pt>
    <dgm:pt modelId="{9E4CE8F7-3C11-4A34-8B58-77EBA95C85C2}" type="sibTrans" cxnId="{460B02DE-CE6F-4307-B8D2-1B2DAB44F0AD}">
      <dgm:prSet/>
      <dgm:spPr/>
      <dgm:t>
        <a:bodyPr/>
        <a:lstStyle/>
        <a:p>
          <a:endParaRPr lang="en-US"/>
        </a:p>
      </dgm:t>
    </dgm:pt>
    <dgm:pt modelId="{AF119928-318F-4E0D-A8F6-EA8D62512431}">
      <dgm:prSet custT="1"/>
      <dgm:spPr/>
      <dgm:t>
        <a:bodyPr/>
        <a:lstStyle/>
        <a:p>
          <a:pPr marL="0" lvl="0" defTabSz="6223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en-US" sz="1400" dirty="0"/>
            <a:t>Program Delivery: </a:t>
          </a:r>
        </a:p>
        <a:p>
          <a:pPr marL="0" lvl="0" defTabSz="6223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en-US" sz="1400" dirty="0"/>
            <a:t>$1,357,230* </a:t>
          </a:r>
        </a:p>
        <a:p>
          <a:pPr marL="0" lvl="0" defTabSz="6223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en-US" sz="1400" dirty="0"/>
            <a:t>I</a:t>
          </a:r>
          <a:r>
            <a:rPr lang="en-US" sz="1200" dirty="0"/>
            <a:t>ncrease of $146k from PY</a:t>
          </a:r>
        </a:p>
        <a:p>
          <a:pPr marL="0" lvl="0" defTabSz="6223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endParaRPr lang="en-US" sz="1200" dirty="0"/>
        </a:p>
      </dgm:t>
    </dgm:pt>
    <dgm:pt modelId="{D1500B3F-5597-4200-8722-E24AC54487DA}" type="parTrans" cxnId="{7E950196-36B5-4DFD-8712-CDDC1D85A283}">
      <dgm:prSet/>
      <dgm:spPr/>
      <dgm:t>
        <a:bodyPr/>
        <a:lstStyle/>
        <a:p>
          <a:endParaRPr lang="en-US"/>
        </a:p>
      </dgm:t>
    </dgm:pt>
    <dgm:pt modelId="{C295CDE7-BBB3-4347-A6A0-4EBCD7D02606}" type="sibTrans" cxnId="{7E950196-36B5-4DFD-8712-CDDC1D85A283}">
      <dgm:prSet/>
      <dgm:spPr/>
      <dgm:t>
        <a:bodyPr/>
        <a:lstStyle/>
        <a:p>
          <a:endParaRPr lang="en-US"/>
        </a:p>
      </dgm:t>
    </dgm:pt>
    <dgm:pt modelId="{A5F7C5FF-A3BE-41AB-B54E-05E573A1B738}">
      <dgm:prSet custT="1"/>
      <dgm:spPr/>
      <dgm:t>
        <a:bodyPr/>
        <a:lstStyle/>
        <a:p>
          <a:pPr>
            <a:lnSpc>
              <a:spcPct val="100000"/>
            </a:lnSpc>
            <a:defRPr b="1"/>
          </a:pPr>
          <a:r>
            <a:rPr lang="en-US" sz="1200" dirty="0"/>
            <a:t>Management &amp; General: </a:t>
          </a:r>
        </a:p>
        <a:p>
          <a:pPr>
            <a:lnSpc>
              <a:spcPct val="100000"/>
            </a:lnSpc>
            <a:defRPr b="1"/>
          </a:pPr>
          <a:r>
            <a:rPr lang="en-US" sz="1400" dirty="0"/>
            <a:t>$136,222</a:t>
          </a:r>
        </a:p>
        <a:p>
          <a:pPr>
            <a:lnSpc>
              <a:spcPct val="100000"/>
            </a:lnSpc>
            <a:defRPr b="1"/>
          </a:pPr>
          <a:r>
            <a:rPr lang="en-US" sz="1200" dirty="0"/>
            <a:t>Beyond budget $42k</a:t>
          </a:r>
        </a:p>
        <a:p>
          <a:pPr>
            <a:lnSpc>
              <a:spcPct val="100000"/>
            </a:lnSpc>
            <a:defRPr b="1"/>
          </a:pPr>
          <a:r>
            <a:rPr lang="en-US" sz="1200" dirty="0"/>
            <a:t>(</a:t>
          </a:r>
          <a:r>
            <a:rPr lang="en-US" sz="1100" dirty="0"/>
            <a:t>Admin salary allocation)</a:t>
          </a:r>
        </a:p>
        <a:p>
          <a:pPr>
            <a:lnSpc>
              <a:spcPct val="100000"/>
            </a:lnSpc>
            <a:defRPr b="1"/>
          </a:pPr>
          <a:endParaRPr lang="en-US" sz="1200" dirty="0"/>
        </a:p>
      </dgm:t>
    </dgm:pt>
    <dgm:pt modelId="{EDCDFCBE-E48F-4248-BEFF-00604D5576A0}" type="parTrans" cxnId="{9CDE3B43-31B9-4C72-B94C-19C285F97AFD}">
      <dgm:prSet/>
      <dgm:spPr/>
      <dgm:t>
        <a:bodyPr/>
        <a:lstStyle/>
        <a:p>
          <a:endParaRPr lang="en-US"/>
        </a:p>
      </dgm:t>
    </dgm:pt>
    <dgm:pt modelId="{9B115878-4885-4446-BCEA-4789E77F751F}" type="sibTrans" cxnId="{9CDE3B43-31B9-4C72-B94C-19C285F97AFD}">
      <dgm:prSet/>
      <dgm:spPr/>
      <dgm:t>
        <a:bodyPr/>
        <a:lstStyle/>
        <a:p>
          <a:endParaRPr lang="en-US"/>
        </a:p>
      </dgm:t>
    </dgm:pt>
    <dgm:pt modelId="{3CF27140-18DF-42DF-B768-FB61281307EF}">
      <dgm:prSet custT="1"/>
      <dgm:spPr/>
      <dgm:t>
        <a:bodyPr/>
        <a:lstStyle/>
        <a:p>
          <a:pPr>
            <a:lnSpc>
              <a:spcPct val="100000"/>
            </a:lnSpc>
            <a:defRPr b="1"/>
          </a:pPr>
          <a:r>
            <a:rPr lang="en-US" sz="1400" dirty="0"/>
            <a:t>Fundraising:</a:t>
          </a:r>
        </a:p>
        <a:p>
          <a:pPr>
            <a:lnSpc>
              <a:spcPct val="100000"/>
            </a:lnSpc>
            <a:defRPr b="1"/>
          </a:pPr>
          <a:r>
            <a:rPr lang="en-US" sz="1400" dirty="0"/>
            <a:t> $756,750</a:t>
          </a:r>
        </a:p>
        <a:p>
          <a:pPr>
            <a:lnSpc>
              <a:spcPct val="100000"/>
            </a:lnSpc>
            <a:defRPr b="1"/>
          </a:pPr>
          <a:r>
            <a:rPr lang="en-US" sz="1200" dirty="0"/>
            <a:t>Below budget $53k</a:t>
          </a:r>
        </a:p>
      </dgm:t>
    </dgm:pt>
    <dgm:pt modelId="{6B30A16D-BF30-4141-A004-356AA2FFAD44}" type="parTrans" cxnId="{945691AF-2820-4471-819B-09D5BDD25F1E}">
      <dgm:prSet/>
      <dgm:spPr/>
      <dgm:t>
        <a:bodyPr/>
        <a:lstStyle/>
        <a:p>
          <a:endParaRPr lang="en-US"/>
        </a:p>
      </dgm:t>
    </dgm:pt>
    <dgm:pt modelId="{BF8BF543-0764-4A13-97EE-A36D796ECD48}" type="sibTrans" cxnId="{945691AF-2820-4471-819B-09D5BDD25F1E}">
      <dgm:prSet/>
      <dgm:spPr/>
      <dgm:t>
        <a:bodyPr/>
        <a:lstStyle/>
        <a:p>
          <a:endParaRPr lang="en-US"/>
        </a:p>
      </dgm:t>
    </dgm:pt>
    <dgm:pt modelId="{050BFCB5-1806-458E-A8B4-10DBACE40673}">
      <dgm:prSet/>
      <dgm:spPr/>
      <dgm:t>
        <a:bodyPr/>
        <a:lstStyle/>
        <a:p>
          <a:pPr>
            <a:lnSpc>
              <a:spcPct val="100000"/>
            </a:lnSpc>
            <a:defRPr b="1"/>
          </a:pPr>
          <a:endParaRPr lang="en-US"/>
        </a:p>
      </dgm:t>
    </dgm:pt>
    <dgm:pt modelId="{49E1766C-264B-45EA-8285-2D0879E588AF}" type="parTrans" cxnId="{62CE25C0-5C35-4BAA-A468-69F863C37651}">
      <dgm:prSet/>
      <dgm:spPr/>
      <dgm:t>
        <a:bodyPr/>
        <a:lstStyle/>
        <a:p>
          <a:endParaRPr lang="en-US"/>
        </a:p>
      </dgm:t>
    </dgm:pt>
    <dgm:pt modelId="{D6E7D093-4663-491C-8522-EE579CD3752D}" type="sibTrans" cxnId="{62CE25C0-5C35-4BAA-A468-69F863C37651}">
      <dgm:prSet/>
      <dgm:spPr/>
      <dgm:t>
        <a:bodyPr/>
        <a:lstStyle/>
        <a:p>
          <a:endParaRPr lang="en-US"/>
        </a:p>
      </dgm:t>
    </dgm:pt>
    <dgm:pt modelId="{B98A342D-EA07-4335-917A-A44384C4656C}">
      <dgm:prSet custT="1"/>
      <dgm:spPr/>
      <dgm:t>
        <a:bodyPr/>
        <a:lstStyle/>
        <a:p>
          <a:pPr>
            <a:lnSpc>
              <a:spcPct val="100000"/>
            </a:lnSpc>
          </a:pPr>
          <a:endParaRPr lang="en-US" sz="1400" dirty="0"/>
        </a:p>
        <a:p>
          <a:pPr>
            <a:lnSpc>
              <a:spcPct val="100000"/>
            </a:lnSpc>
          </a:pPr>
          <a:r>
            <a:rPr lang="en-US" sz="1200" dirty="0"/>
            <a:t>*$249k beyond budget in PME, Awards </a:t>
          </a:r>
        </a:p>
      </dgm:t>
    </dgm:pt>
    <dgm:pt modelId="{7223061C-B2A1-4335-A231-B57B1497A135}" type="sibTrans" cxnId="{A1701DCD-5A9C-4802-A3A6-960D74DDEABE}">
      <dgm:prSet/>
      <dgm:spPr/>
      <dgm:t>
        <a:bodyPr/>
        <a:lstStyle/>
        <a:p>
          <a:endParaRPr lang="en-US"/>
        </a:p>
      </dgm:t>
    </dgm:pt>
    <dgm:pt modelId="{9A7876F9-7BAC-4BA8-BC60-D6387D6C9166}" type="parTrans" cxnId="{A1701DCD-5A9C-4802-A3A6-960D74DDEABE}">
      <dgm:prSet/>
      <dgm:spPr/>
      <dgm:t>
        <a:bodyPr/>
        <a:lstStyle/>
        <a:p>
          <a:endParaRPr lang="en-US"/>
        </a:p>
      </dgm:t>
    </dgm:pt>
    <dgm:pt modelId="{19C9E4DC-AC7D-41DC-BF36-FC472A845F4E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n-US" sz="1200" dirty="0"/>
            <a:t>**$425K in unfunded budgeted grants to MCA </a:t>
          </a:r>
        </a:p>
      </dgm:t>
    </dgm:pt>
    <dgm:pt modelId="{C5D25EE3-ED0F-477D-BA6C-10BDC550B376}" type="sibTrans" cxnId="{059EE4A4-3CE8-41C5-B999-7C03563F6B4B}">
      <dgm:prSet/>
      <dgm:spPr/>
      <dgm:t>
        <a:bodyPr/>
        <a:lstStyle/>
        <a:p>
          <a:endParaRPr lang="en-US"/>
        </a:p>
      </dgm:t>
    </dgm:pt>
    <dgm:pt modelId="{AE184BB9-21BA-472A-86A9-E2B0FD406610}" type="parTrans" cxnId="{059EE4A4-3CE8-41C5-B999-7C03563F6B4B}">
      <dgm:prSet/>
      <dgm:spPr/>
      <dgm:t>
        <a:bodyPr/>
        <a:lstStyle/>
        <a:p>
          <a:endParaRPr lang="en-US"/>
        </a:p>
      </dgm:t>
    </dgm:pt>
    <dgm:pt modelId="{E369AB88-9C23-45A8-B3B2-A3063D956926}" type="pres">
      <dgm:prSet presAssocID="{E90B6A21-B794-4241-B093-0AA4CF232798}" presName="root" presStyleCnt="0">
        <dgm:presLayoutVars>
          <dgm:dir/>
          <dgm:resizeHandles val="exact"/>
        </dgm:presLayoutVars>
      </dgm:prSet>
      <dgm:spPr/>
    </dgm:pt>
    <dgm:pt modelId="{F54F11AE-34AF-4FB6-A91C-CDA7F03E9F73}" type="pres">
      <dgm:prSet presAssocID="{A1208592-C60C-4117-9AFE-A4759242D03D}" presName="compNode" presStyleCnt="0"/>
      <dgm:spPr/>
    </dgm:pt>
    <dgm:pt modelId="{300C38DC-6333-4542-AF14-F4DB84F072E4}" type="pres">
      <dgm:prSet presAssocID="{A1208592-C60C-4117-9AFE-A4759242D03D}" presName="iconRect" presStyleLbl="node1" presStyleIdx="0" presStyleCnt="5" custLinFactNeighborX="4355" custLinFactNeighborY="-82741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Piggy Bank"/>
        </a:ext>
      </dgm:extLst>
    </dgm:pt>
    <dgm:pt modelId="{1900C65C-68D4-4071-BAD8-B227AD48DFF6}" type="pres">
      <dgm:prSet presAssocID="{A1208592-C60C-4117-9AFE-A4759242D03D}" presName="iconSpace" presStyleCnt="0"/>
      <dgm:spPr/>
    </dgm:pt>
    <dgm:pt modelId="{B1E74ABF-62A7-4AA4-8947-19C82CB2A113}" type="pres">
      <dgm:prSet presAssocID="{A1208592-C60C-4117-9AFE-A4759242D03D}" presName="parTx" presStyleLbl="revTx" presStyleIdx="0" presStyleCnt="10" custScaleX="108571" custScaleY="96078" custLinFactNeighborY="-31324">
        <dgm:presLayoutVars>
          <dgm:chMax val="0"/>
          <dgm:chPref val="0"/>
        </dgm:presLayoutVars>
      </dgm:prSet>
      <dgm:spPr/>
    </dgm:pt>
    <dgm:pt modelId="{94AD1791-BC61-4EBB-957B-0D2FACF29CB5}" type="pres">
      <dgm:prSet presAssocID="{A1208592-C60C-4117-9AFE-A4759242D03D}" presName="txSpace" presStyleCnt="0"/>
      <dgm:spPr/>
    </dgm:pt>
    <dgm:pt modelId="{8ACC380B-1C42-4525-995D-423B0BA45595}" type="pres">
      <dgm:prSet presAssocID="{A1208592-C60C-4117-9AFE-A4759242D03D}" presName="desTx" presStyleLbl="revTx" presStyleIdx="1" presStyleCnt="10">
        <dgm:presLayoutVars/>
      </dgm:prSet>
      <dgm:spPr/>
    </dgm:pt>
    <dgm:pt modelId="{39846901-9786-4AD7-A2C4-A0EB38C371BA}" type="pres">
      <dgm:prSet presAssocID="{9E4CE8F7-3C11-4A34-8B58-77EBA95C85C2}" presName="sibTrans" presStyleCnt="0"/>
      <dgm:spPr/>
    </dgm:pt>
    <dgm:pt modelId="{108BB019-3EA0-44A5-AD13-175909824DF9}" type="pres">
      <dgm:prSet presAssocID="{AF119928-318F-4E0D-A8F6-EA8D62512431}" presName="compNode" presStyleCnt="0"/>
      <dgm:spPr/>
    </dgm:pt>
    <dgm:pt modelId="{1DA20F72-7A65-4B21-9142-F0A9917FB212}" type="pres">
      <dgm:prSet presAssocID="{AF119928-318F-4E0D-A8F6-EA8D62512431}" presName="iconRect" presStyleLbl="node1" presStyleIdx="1" presStyleCnt="5" custLinFactNeighborX="1451" custLinFactNeighborY="-69677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Schoolhouse"/>
        </a:ext>
      </dgm:extLst>
    </dgm:pt>
    <dgm:pt modelId="{09AF13D4-670D-4A8F-878A-EAA980D0B69A}" type="pres">
      <dgm:prSet presAssocID="{AF119928-318F-4E0D-A8F6-EA8D62512431}" presName="iconSpace" presStyleCnt="0"/>
      <dgm:spPr/>
    </dgm:pt>
    <dgm:pt modelId="{C45C10DD-BBE3-4CAB-91CF-5A568DB5623E}" type="pres">
      <dgm:prSet presAssocID="{AF119928-318F-4E0D-A8F6-EA8D62512431}" presName="parTx" presStyleLbl="revTx" presStyleIdx="2" presStyleCnt="10" custScaleX="112250" custScaleY="154662" custLinFactNeighborX="-4573" custLinFactNeighborY="10700">
        <dgm:presLayoutVars>
          <dgm:chMax val="0"/>
          <dgm:chPref val="0"/>
        </dgm:presLayoutVars>
      </dgm:prSet>
      <dgm:spPr/>
    </dgm:pt>
    <dgm:pt modelId="{66EBB0AD-7250-415D-B21B-2D0A7061EF5E}" type="pres">
      <dgm:prSet presAssocID="{AF119928-318F-4E0D-A8F6-EA8D62512431}" presName="txSpace" presStyleCnt="0"/>
      <dgm:spPr/>
    </dgm:pt>
    <dgm:pt modelId="{B17C9F6F-173F-43C1-B681-CD7211CDCF1A}" type="pres">
      <dgm:prSet presAssocID="{AF119928-318F-4E0D-A8F6-EA8D62512431}" presName="desTx" presStyleLbl="revTx" presStyleIdx="3" presStyleCnt="10" custLinFactY="-3100000" custLinFactNeighborX="-11685" custLinFactNeighborY="-3165208">
        <dgm:presLayoutVars/>
      </dgm:prSet>
      <dgm:spPr/>
    </dgm:pt>
    <dgm:pt modelId="{8290F44D-FD89-47A3-9EA2-A30F719C5591}" type="pres">
      <dgm:prSet presAssocID="{C295CDE7-BBB3-4347-A6A0-4EBCD7D02606}" presName="sibTrans" presStyleCnt="0"/>
      <dgm:spPr/>
    </dgm:pt>
    <dgm:pt modelId="{428D89ED-9D80-4953-9B06-1A28E1A8903D}" type="pres">
      <dgm:prSet presAssocID="{A5F7C5FF-A3BE-41AB-B54E-05E573A1B738}" presName="compNode" presStyleCnt="0"/>
      <dgm:spPr/>
    </dgm:pt>
    <dgm:pt modelId="{D6E2D74B-4A31-4B48-8672-99D043A75A88}" type="pres">
      <dgm:prSet presAssocID="{A5F7C5FF-A3BE-41AB-B54E-05E573A1B738}" presName="iconRect" presStyleLbl="node1" presStyleIdx="2" presStyleCnt="5" custLinFactNeighborX="-1452" custLinFactNeighborY="-85645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Hierarchy"/>
        </a:ext>
      </dgm:extLst>
    </dgm:pt>
    <dgm:pt modelId="{5B2059C1-9A6C-4040-8FEC-430D89839293}" type="pres">
      <dgm:prSet presAssocID="{A5F7C5FF-A3BE-41AB-B54E-05E573A1B738}" presName="iconSpace" presStyleCnt="0"/>
      <dgm:spPr/>
    </dgm:pt>
    <dgm:pt modelId="{9FF54409-E1E8-44FA-83F5-2D4B4ABE58C4}" type="pres">
      <dgm:prSet presAssocID="{A5F7C5FF-A3BE-41AB-B54E-05E573A1B738}" presName="parTx" presStyleLbl="revTx" presStyleIdx="4" presStyleCnt="10" custLinFactNeighborX="-4065" custLinFactNeighborY="-27844">
        <dgm:presLayoutVars>
          <dgm:chMax val="0"/>
          <dgm:chPref val="0"/>
        </dgm:presLayoutVars>
      </dgm:prSet>
      <dgm:spPr/>
    </dgm:pt>
    <dgm:pt modelId="{029A3B9A-EC8A-43EB-ADB1-E2A5BA4CA01F}" type="pres">
      <dgm:prSet presAssocID="{A5F7C5FF-A3BE-41AB-B54E-05E573A1B738}" presName="txSpace" presStyleCnt="0"/>
      <dgm:spPr/>
    </dgm:pt>
    <dgm:pt modelId="{BE2433E6-039B-49E6-B071-2164E786EB2C}" type="pres">
      <dgm:prSet presAssocID="{A5F7C5FF-A3BE-41AB-B54E-05E573A1B738}" presName="desTx" presStyleLbl="revTx" presStyleIdx="5" presStyleCnt="10">
        <dgm:presLayoutVars/>
      </dgm:prSet>
      <dgm:spPr/>
    </dgm:pt>
    <dgm:pt modelId="{1E8A8A7A-8AC8-4A05-8D1D-A1D481F08130}" type="pres">
      <dgm:prSet presAssocID="{9B115878-4885-4446-BCEA-4789E77F751F}" presName="sibTrans" presStyleCnt="0"/>
      <dgm:spPr/>
    </dgm:pt>
    <dgm:pt modelId="{58F8E2E1-4166-4467-9240-BA1A9139FA3F}" type="pres">
      <dgm:prSet presAssocID="{3CF27140-18DF-42DF-B768-FB61281307EF}" presName="compNode" presStyleCnt="0"/>
      <dgm:spPr/>
    </dgm:pt>
    <dgm:pt modelId="{54A36868-2580-4C3A-8F56-811AF87A13E4}" type="pres">
      <dgm:prSet presAssocID="{3CF27140-18DF-42DF-B768-FB61281307EF}" presName="iconRect" presStyleLbl="node1" presStyleIdx="3" presStyleCnt="5" custLinFactNeighborX="1451" custLinFactNeighborY="-82741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Money"/>
        </a:ext>
      </dgm:extLst>
    </dgm:pt>
    <dgm:pt modelId="{76A7EE2B-A01A-4D77-AB0E-5DD7AE700313}" type="pres">
      <dgm:prSet presAssocID="{3CF27140-18DF-42DF-B768-FB61281307EF}" presName="iconSpace" presStyleCnt="0"/>
      <dgm:spPr/>
    </dgm:pt>
    <dgm:pt modelId="{C588425F-BA21-43FF-AEBF-EF5A317F1888}" type="pres">
      <dgm:prSet presAssocID="{3CF27140-18DF-42DF-B768-FB61281307EF}" presName="parTx" presStyleLbl="revTx" presStyleIdx="6" presStyleCnt="10" custLinFactNeighborX="-1524" custLinFactNeighborY="-29005">
        <dgm:presLayoutVars>
          <dgm:chMax val="0"/>
          <dgm:chPref val="0"/>
        </dgm:presLayoutVars>
      </dgm:prSet>
      <dgm:spPr/>
    </dgm:pt>
    <dgm:pt modelId="{C229E81C-888B-4E7C-93D3-02B68F16F68C}" type="pres">
      <dgm:prSet presAssocID="{3CF27140-18DF-42DF-B768-FB61281307EF}" presName="txSpace" presStyleCnt="0"/>
      <dgm:spPr/>
    </dgm:pt>
    <dgm:pt modelId="{57751209-1512-473C-92AC-8627DD1073FA}" type="pres">
      <dgm:prSet presAssocID="{3CF27140-18DF-42DF-B768-FB61281307EF}" presName="desTx" presStyleLbl="revTx" presStyleIdx="7" presStyleCnt="10">
        <dgm:presLayoutVars/>
      </dgm:prSet>
      <dgm:spPr/>
    </dgm:pt>
    <dgm:pt modelId="{3729D53B-3D9F-4DCD-A89C-E65C3A4D3CBC}" type="pres">
      <dgm:prSet presAssocID="{BF8BF543-0764-4A13-97EE-A36D796ECD48}" presName="sibTrans" presStyleCnt="0"/>
      <dgm:spPr/>
    </dgm:pt>
    <dgm:pt modelId="{4D8C5F90-50CF-4E05-ADFA-B81B3B2D9ACE}" type="pres">
      <dgm:prSet presAssocID="{050BFCB5-1806-458E-A8B4-10DBACE40673}" presName="compNode" presStyleCnt="0"/>
      <dgm:spPr/>
    </dgm:pt>
    <dgm:pt modelId="{C76BE56A-97C5-4D6B-8E75-2EDA6AFEF55E}" type="pres">
      <dgm:prSet presAssocID="{050BFCB5-1806-458E-A8B4-10DBACE40673}" presName="iconRect" presStyleLbl="node1" presStyleIdx="4" presStyleCnt="5" custLinFactNeighborX="-1452" custLinFactNeighborY="-78386"/>
      <dgm:spPr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Bullseye with solid fill"/>
        </a:ext>
      </dgm:extLst>
    </dgm:pt>
    <dgm:pt modelId="{BC37AC7C-E061-461A-B89D-CEC9456AF0DE}" type="pres">
      <dgm:prSet presAssocID="{050BFCB5-1806-458E-A8B4-10DBACE40673}" presName="iconSpace" presStyleCnt="0"/>
      <dgm:spPr/>
    </dgm:pt>
    <dgm:pt modelId="{82BE2A24-4740-441D-B7C9-52B76F4CA2B9}" type="pres">
      <dgm:prSet presAssocID="{050BFCB5-1806-458E-A8B4-10DBACE40673}" presName="parTx" presStyleLbl="revTx" presStyleIdx="8" presStyleCnt="10">
        <dgm:presLayoutVars>
          <dgm:chMax val="0"/>
          <dgm:chPref val="0"/>
        </dgm:presLayoutVars>
      </dgm:prSet>
      <dgm:spPr/>
    </dgm:pt>
    <dgm:pt modelId="{DE6074F5-A142-416A-9B35-58E67857F0C3}" type="pres">
      <dgm:prSet presAssocID="{050BFCB5-1806-458E-A8B4-10DBACE40673}" presName="txSpace" presStyleCnt="0"/>
      <dgm:spPr/>
    </dgm:pt>
    <dgm:pt modelId="{5D778650-E093-48AD-853C-812E8AFBF8E2}" type="pres">
      <dgm:prSet presAssocID="{050BFCB5-1806-458E-A8B4-10DBACE40673}" presName="desTx" presStyleLbl="revTx" presStyleIdx="9" presStyleCnt="10">
        <dgm:presLayoutVars/>
      </dgm:prSet>
      <dgm:spPr/>
    </dgm:pt>
  </dgm:ptLst>
  <dgm:cxnLst>
    <dgm:cxn modelId="{6E21AF13-82D3-4631-9D9F-F8FE9A7A26FF}" type="presOf" srcId="{AF119928-318F-4E0D-A8F6-EA8D62512431}" destId="{C45C10DD-BBE3-4CAB-91CF-5A568DB5623E}" srcOrd="0" destOrd="0" presId="urn:microsoft.com/office/officeart/2018/2/layout/IconLabelDescriptionList"/>
    <dgm:cxn modelId="{ACE9D41D-40F2-42D9-9DB9-4BF9B823B6BD}" type="presOf" srcId="{B98A342D-EA07-4335-917A-A44384C4656C}" destId="{B17C9F6F-173F-43C1-B681-CD7211CDCF1A}" srcOrd="0" destOrd="0" presId="urn:microsoft.com/office/officeart/2018/2/layout/IconLabelDescriptionList"/>
    <dgm:cxn modelId="{9CDE3B43-31B9-4C72-B94C-19C285F97AFD}" srcId="{E90B6A21-B794-4241-B093-0AA4CF232798}" destId="{A5F7C5FF-A3BE-41AB-B54E-05E573A1B738}" srcOrd="2" destOrd="0" parTransId="{EDCDFCBE-E48F-4248-BEFF-00604D5576A0}" sibTransId="{9B115878-4885-4446-BCEA-4789E77F751F}"/>
    <dgm:cxn modelId="{52B71767-ED12-47B3-8E48-35C8C976BBB0}" type="presOf" srcId="{19C9E4DC-AC7D-41DC-BF36-FC472A845F4E}" destId="{B17C9F6F-173F-43C1-B681-CD7211CDCF1A}" srcOrd="0" destOrd="1" presId="urn:microsoft.com/office/officeart/2018/2/layout/IconLabelDescriptionList"/>
    <dgm:cxn modelId="{0F878F58-90AA-4D20-B152-9CF87FE7B78D}" type="presOf" srcId="{050BFCB5-1806-458E-A8B4-10DBACE40673}" destId="{82BE2A24-4740-441D-B7C9-52B76F4CA2B9}" srcOrd="0" destOrd="0" presId="urn:microsoft.com/office/officeart/2018/2/layout/IconLabelDescriptionList"/>
    <dgm:cxn modelId="{E4E3717B-3753-46E5-937D-C22C0F9F7320}" type="presOf" srcId="{E90B6A21-B794-4241-B093-0AA4CF232798}" destId="{E369AB88-9C23-45A8-B3B2-A3063D956926}" srcOrd="0" destOrd="0" presId="urn:microsoft.com/office/officeart/2018/2/layout/IconLabelDescriptionList"/>
    <dgm:cxn modelId="{7E950196-36B5-4DFD-8712-CDDC1D85A283}" srcId="{E90B6A21-B794-4241-B093-0AA4CF232798}" destId="{AF119928-318F-4E0D-A8F6-EA8D62512431}" srcOrd="1" destOrd="0" parTransId="{D1500B3F-5597-4200-8722-E24AC54487DA}" sibTransId="{C295CDE7-BBB3-4347-A6A0-4EBCD7D02606}"/>
    <dgm:cxn modelId="{059EE4A4-3CE8-41C5-B999-7C03563F6B4B}" srcId="{AF119928-318F-4E0D-A8F6-EA8D62512431}" destId="{19C9E4DC-AC7D-41DC-BF36-FC472A845F4E}" srcOrd="1" destOrd="0" parTransId="{AE184BB9-21BA-472A-86A9-E2B0FD406610}" sibTransId="{C5D25EE3-ED0F-477D-BA6C-10BDC550B376}"/>
    <dgm:cxn modelId="{945691AF-2820-4471-819B-09D5BDD25F1E}" srcId="{E90B6A21-B794-4241-B093-0AA4CF232798}" destId="{3CF27140-18DF-42DF-B768-FB61281307EF}" srcOrd="3" destOrd="0" parTransId="{6B30A16D-BF30-4141-A004-356AA2FFAD44}" sibTransId="{BF8BF543-0764-4A13-97EE-A36D796ECD48}"/>
    <dgm:cxn modelId="{861B3BB8-EB6A-4638-B95A-2167D3202B9F}" type="presOf" srcId="{A1208592-C60C-4117-9AFE-A4759242D03D}" destId="{B1E74ABF-62A7-4AA4-8947-19C82CB2A113}" srcOrd="0" destOrd="0" presId="urn:microsoft.com/office/officeart/2018/2/layout/IconLabelDescriptionList"/>
    <dgm:cxn modelId="{62CE25C0-5C35-4BAA-A468-69F863C37651}" srcId="{E90B6A21-B794-4241-B093-0AA4CF232798}" destId="{050BFCB5-1806-458E-A8B4-10DBACE40673}" srcOrd="4" destOrd="0" parTransId="{49E1766C-264B-45EA-8285-2D0879E588AF}" sibTransId="{D6E7D093-4663-491C-8522-EE579CD3752D}"/>
    <dgm:cxn modelId="{DEDA14C2-F9BD-4706-9489-D41944159CA3}" type="presOf" srcId="{A5F7C5FF-A3BE-41AB-B54E-05E573A1B738}" destId="{9FF54409-E1E8-44FA-83F5-2D4B4ABE58C4}" srcOrd="0" destOrd="0" presId="urn:microsoft.com/office/officeart/2018/2/layout/IconLabelDescriptionList"/>
    <dgm:cxn modelId="{A1701DCD-5A9C-4802-A3A6-960D74DDEABE}" srcId="{AF119928-318F-4E0D-A8F6-EA8D62512431}" destId="{B98A342D-EA07-4335-917A-A44384C4656C}" srcOrd="0" destOrd="0" parTransId="{9A7876F9-7BAC-4BA8-BC60-D6387D6C9166}" sibTransId="{7223061C-B2A1-4335-A231-B57B1497A135}"/>
    <dgm:cxn modelId="{460B02DE-CE6F-4307-B8D2-1B2DAB44F0AD}" srcId="{E90B6A21-B794-4241-B093-0AA4CF232798}" destId="{A1208592-C60C-4117-9AFE-A4759242D03D}" srcOrd="0" destOrd="0" parTransId="{DE7083AB-C88B-4EA6-98B4-E3A4D480D5D2}" sibTransId="{9E4CE8F7-3C11-4A34-8B58-77EBA95C85C2}"/>
    <dgm:cxn modelId="{72EA27FC-D63F-4F62-BA23-17A6823E2990}" type="presOf" srcId="{3CF27140-18DF-42DF-B768-FB61281307EF}" destId="{C588425F-BA21-43FF-AEBF-EF5A317F1888}" srcOrd="0" destOrd="0" presId="urn:microsoft.com/office/officeart/2018/2/layout/IconLabelDescriptionList"/>
    <dgm:cxn modelId="{1DACE280-0160-4B64-A24D-AACBB0318D8B}" type="presParOf" srcId="{E369AB88-9C23-45A8-B3B2-A3063D956926}" destId="{F54F11AE-34AF-4FB6-A91C-CDA7F03E9F73}" srcOrd="0" destOrd="0" presId="urn:microsoft.com/office/officeart/2018/2/layout/IconLabelDescriptionList"/>
    <dgm:cxn modelId="{AF84FAAA-8464-4FF8-91BF-66676DC46AB0}" type="presParOf" srcId="{F54F11AE-34AF-4FB6-A91C-CDA7F03E9F73}" destId="{300C38DC-6333-4542-AF14-F4DB84F072E4}" srcOrd="0" destOrd="0" presId="urn:microsoft.com/office/officeart/2018/2/layout/IconLabelDescriptionList"/>
    <dgm:cxn modelId="{54957BB0-8A95-49E3-9AB8-EC65622FA370}" type="presParOf" srcId="{F54F11AE-34AF-4FB6-A91C-CDA7F03E9F73}" destId="{1900C65C-68D4-4071-BAD8-B227AD48DFF6}" srcOrd="1" destOrd="0" presId="urn:microsoft.com/office/officeart/2018/2/layout/IconLabelDescriptionList"/>
    <dgm:cxn modelId="{23F727B3-96EB-4C63-9CFF-5AAB8FEE110B}" type="presParOf" srcId="{F54F11AE-34AF-4FB6-A91C-CDA7F03E9F73}" destId="{B1E74ABF-62A7-4AA4-8947-19C82CB2A113}" srcOrd="2" destOrd="0" presId="urn:microsoft.com/office/officeart/2018/2/layout/IconLabelDescriptionList"/>
    <dgm:cxn modelId="{1236C8CE-EC15-4459-82D1-C78E70729F51}" type="presParOf" srcId="{F54F11AE-34AF-4FB6-A91C-CDA7F03E9F73}" destId="{94AD1791-BC61-4EBB-957B-0D2FACF29CB5}" srcOrd="3" destOrd="0" presId="urn:microsoft.com/office/officeart/2018/2/layout/IconLabelDescriptionList"/>
    <dgm:cxn modelId="{8C837B57-50F4-4A01-9D9D-C52B3052D7B5}" type="presParOf" srcId="{F54F11AE-34AF-4FB6-A91C-CDA7F03E9F73}" destId="{8ACC380B-1C42-4525-995D-423B0BA45595}" srcOrd="4" destOrd="0" presId="urn:microsoft.com/office/officeart/2018/2/layout/IconLabelDescriptionList"/>
    <dgm:cxn modelId="{213C65B4-1954-4D2D-BA14-49335336EBB9}" type="presParOf" srcId="{E369AB88-9C23-45A8-B3B2-A3063D956926}" destId="{39846901-9786-4AD7-A2C4-A0EB38C371BA}" srcOrd="1" destOrd="0" presId="urn:microsoft.com/office/officeart/2018/2/layout/IconLabelDescriptionList"/>
    <dgm:cxn modelId="{A276D84C-94E2-49E2-8871-A32426AF11A6}" type="presParOf" srcId="{E369AB88-9C23-45A8-B3B2-A3063D956926}" destId="{108BB019-3EA0-44A5-AD13-175909824DF9}" srcOrd="2" destOrd="0" presId="urn:microsoft.com/office/officeart/2018/2/layout/IconLabelDescriptionList"/>
    <dgm:cxn modelId="{69CCFCA7-F953-48D6-9B36-0805405213AC}" type="presParOf" srcId="{108BB019-3EA0-44A5-AD13-175909824DF9}" destId="{1DA20F72-7A65-4B21-9142-F0A9917FB212}" srcOrd="0" destOrd="0" presId="urn:microsoft.com/office/officeart/2018/2/layout/IconLabelDescriptionList"/>
    <dgm:cxn modelId="{77599DB3-BB04-4DFC-B5C3-09EE76B2DCB8}" type="presParOf" srcId="{108BB019-3EA0-44A5-AD13-175909824DF9}" destId="{09AF13D4-670D-4A8F-878A-EAA980D0B69A}" srcOrd="1" destOrd="0" presId="urn:microsoft.com/office/officeart/2018/2/layout/IconLabelDescriptionList"/>
    <dgm:cxn modelId="{66DAF42E-6DF4-488A-AE9C-FDEEC63D459C}" type="presParOf" srcId="{108BB019-3EA0-44A5-AD13-175909824DF9}" destId="{C45C10DD-BBE3-4CAB-91CF-5A568DB5623E}" srcOrd="2" destOrd="0" presId="urn:microsoft.com/office/officeart/2018/2/layout/IconLabelDescriptionList"/>
    <dgm:cxn modelId="{D140C719-EABE-43C9-ACBB-10FF7FBA68AE}" type="presParOf" srcId="{108BB019-3EA0-44A5-AD13-175909824DF9}" destId="{66EBB0AD-7250-415D-B21B-2D0A7061EF5E}" srcOrd="3" destOrd="0" presId="urn:microsoft.com/office/officeart/2018/2/layout/IconLabelDescriptionList"/>
    <dgm:cxn modelId="{53C11C9E-C811-48A7-8896-E6560F9AAD10}" type="presParOf" srcId="{108BB019-3EA0-44A5-AD13-175909824DF9}" destId="{B17C9F6F-173F-43C1-B681-CD7211CDCF1A}" srcOrd="4" destOrd="0" presId="urn:microsoft.com/office/officeart/2018/2/layout/IconLabelDescriptionList"/>
    <dgm:cxn modelId="{B40BD933-7687-4EF8-ABA7-0A1E04E5C364}" type="presParOf" srcId="{E369AB88-9C23-45A8-B3B2-A3063D956926}" destId="{8290F44D-FD89-47A3-9EA2-A30F719C5591}" srcOrd="3" destOrd="0" presId="urn:microsoft.com/office/officeart/2018/2/layout/IconLabelDescriptionList"/>
    <dgm:cxn modelId="{040FF2D4-2B00-41EC-B643-635D4DA4FCE3}" type="presParOf" srcId="{E369AB88-9C23-45A8-B3B2-A3063D956926}" destId="{428D89ED-9D80-4953-9B06-1A28E1A8903D}" srcOrd="4" destOrd="0" presId="urn:microsoft.com/office/officeart/2018/2/layout/IconLabelDescriptionList"/>
    <dgm:cxn modelId="{7A5C5E27-C6C0-4CE9-8FC7-60048BAE86DC}" type="presParOf" srcId="{428D89ED-9D80-4953-9B06-1A28E1A8903D}" destId="{D6E2D74B-4A31-4B48-8672-99D043A75A88}" srcOrd="0" destOrd="0" presId="urn:microsoft.com/office/officeart/2018/2/layout/IconLabelDescriptionList"/>
    <dgm:cxn modelId="{5409660E-0348-4E46-A5DC-688741CD92E3}" type="presParOf" srcId="{428D89ED-9D80-4953-9B06-1A28E1A8903D}" destId="{5B2059C1-9A6C-4040-8FEC-430D89839293}" srcOrd="1" destOrd="0" presId="urn:microsoft.com/office/officeart/2018/2/layout/IconLabelDescriptionList"/>
    <dgm:cxn modelId="{1BC91CA1-CCED-4347-891F-D9D1EFE89296}" type="presParOf" srcId="{428D89ED-9D80-4953-9B06-1A28E1A8903D}" destId="{9FF54409-E1E8-44FA-83F5-2D4B4ABE58C4}" srcOrd="2" destOrd="0" presId="urn:microsoft.com/office/officeart/2018/2/layout/IconLabelDescriptionList"/>
    <dgm:cxn modelId="{4BD90AB0-C8C2-4C31-9413-1BEAE5926F14}" type="presParOf" srcId="{428D89ED-9D80-4953-9B06-1A28E1A8903D}" destId="{029A3B9A-EC8A-43EB-ADB1-E2A5BA4CA01F}" srcOrd="3" destOrd="0" presId="urn:microsoft.com/office/officeart/2018/2/layout/IconLabelDescriptionList"/>
    <dgm:cxn modelId="{820F1B2A-11BA-422D-B055-24B86FD06D5E}" type="presParOf" srcId="{428D89ED-9D80-4953-9B06-1A28E1A8903D}" destId="{BE2433E6-039B-49E6-B071-2164E786EB2C}" srcOrd="4" destOrd="0" presId="urn:microsoft.com/office/officeart/2018/2/layout/IconLabelDescriptionList"/>
    <dgm:cxn modelId="{F6C2A6D2-C916-451E-BC59-B41545E018DF}" type="presParOf" srcId="{E369AB88-9C23-45A8-B3B2-A3063D956926}" destId="{1E8A8A7A-8AC8-4A05-8D1D-A1D481F08130}" srcOrd="5" destOrd="0" presId="urn:microsoft.com/office/officeart/2018/2/layout/IconLabelDescriptionList"/>
    <dgm:cxn modelId="{D31A9E0D-4FF2-43B5-9CEE-1DF31D7BED47}" type="presParOf" srcId="{E369AB88-9C23-45A8-B3B2-A3063D956926}" destId="{58F8E2E1-4166-4467-9240-BA1A9139FA3F}" srcOrd="6" destOrd="0" presId="urn:microsoft.com/office/officeart/2018/2/layout/IconLabelDescriptionList"/>
    <dgm:cxn modelId="{DE1A204D-B3CA-4369-A304-477B45FD6A21}" type="presParOf" srcId="{58F8E2E1-4166-4467-9240-BA1A9139FA3F}" destId="{54A36868-2580-4C3A-8F56-811AF87A13E4}" srcOrd="0" destOrd="0" presId="urn:microsoft.com/office/officeart/2018/2/layout/IconLabelDescriptionList"/>
    <dgm:cxn modelId="{6D539299-B633-4CC0-A04D-92A5656FC965}" type="presParOf" srcId="{58F8E2E1-4166-4467-9240-BA1A9139FA3F}" destId="{76A7EE2B-A01A-4D77-AB0E-5DD7AE700313}" srcOrd="1" destOrd="0" presId="urn:microsoft.com/office/officeart/2018/2/layout/IconLabelDescriptionList"/>
    <dgm:cxn modelId="{A9AD0673-2AB2-4460-9098-F27B3FB1A4AF}" type="presParOf" srcId="{58F8E2E1-4166-4467-9240-BA1A9139FA3F}" destId="{C588425F-BA21-43FF-AEBF-EF5A317F1888}" srcOrd="2" destOrd="0" presId="urn:microsoft.com/office/officeart/2018/2/layout/IconLabelDescriptionList"/>
    <dgm:cxn modelId="{37F33535-D198-4E84-B80C-759A08DBF93A}" type="presParOf" srcId="{58F8E2E1-4166-4467-9240-BA1A9139FA3F}" destId="{C229E81C-888B-4E7C-93D3-02B68F16F68C}" srcOrd="3" destOrd="0" presId="urn:microsoft.com/office/officeart/2018/2/layout/IconLabelDescriptionList"/>
    <dgm:cxn modelId="{A50C328B-4252-429A-8224-22BAA466F3A7}" type="presParOf" srcId="{58F8E2E1-4166-4467-9240-BA1A9139FA3F}" destId="{57751209-1512-473C-92AC-8627DD1073FA}" srcOrd="4" destOrd="0" presId="urn:microsoft.com/office/officeart/2018/2/layout/IconLabelDescriptionList"/>
    <dgm:cxn modelId="{6E3E6F1D-B63D-41F6-ADD3-4BADD8DD861C}" type="presParOf" srcId="{E369AB88-9C23-45A8-B3B2-A3063D956926}" destId="{3729D53B-3D9F-4DCD-A89C-E65C3A4D3CBC}" srcOrd="7" destOrd="0" presId="urn:microsoft.com/office/officeart/2018/2/layout/IconLabelDescriptionList"/>
    <dgm:cxn modelId="{13F6240F-319C-41CE-9147-BC636E295302}" type="presParOf" srcId="{E369AB88-9C23-45A8-B3B2-A3063D956926}" destId="{4D8C5F90-50CF-4E05-ADFA-B81B3B2D9ACE}" srcOrd="8" destOrd="0" presId="urn:microsoft.com/office/officeart/2018/2/layout/IconLabelDescriptionList"/>
    <dgm:cxn modelId="{4A0BF861-CEB5-4F32-9899-68255320488B}" type="presParOf" srcId="{4D8C5F90-50CF-4E05-ADFA-B81B3B2D9ACE}" destId="{C76BE56A-97C5-4D6B-8E75-2EDA6AFEF55E}" srcOrd="0" destOrd="0" presId="urn:microsoft.com/office/officeart/2018/2/layout/IconLabelDescriptionList"/>
    <dgm:cxn modelId="{C9BE48B6-0774-4C36-B193-79C10D539320}" type="presParOf" srcId="{4D8C5F90-50CF-4E05-ADFA-B81B3B2D9ACE}" destId="{BC37AC7C-E061-461A-B89D-CEC9456AF0DE}" srcOrd="1" destOrd="0" presId="urn:microsoft.com/office/officeart/2018/2/layout/IconLabelDescriptionList"/>
    <dgm:cxn modelId="{E0F05D2B-5C8B-44D5-A062-B341175E8D49}" type="presParOf" srcId="{4D8C5F90-50CF-4E05-ADFA-B81B3B2D9ACE}" destId="{82BE2A24-4740-441D-B7C9-52B76F4CA2B9}" srcOrd="2" destOrd="0" presId="urn:microsoft.com/office/officeart/2018/2/layout/IconLabelDescriptionList"/>
    <dgm:cxn modelId="{0A22C726-CAF2-4FA1-9A81-982FD8320992}" type="presParOf" srcId="{4D8C5F90-50CF-4E05-ADFA-B81B3B2D9ACE}" destId="{DE6074F5-A142-416A-9B35-58E67857F0C3}" srcOrd="3" destOrd="0" presId="urn:microsoft.com/office/officeart/2018/2/layout/IconLabelDescriptionList"/>
    <dgm:cxn modelId="{3838EFE4-3545-4C2D-8A36-C5903170CF18}" type="presParOf" srcId="{4D8C5F90-50CF-4E05-ADFA-B81B3B2D9ACE}" destId="{5D778650-E093-48AD-853C-812E8AFBF8E2}" srcOrd="4" destOrd="0" presId="urn:microsoft.com/office/officeart/2018/2/layout/IconLabelDescriptionList"/>
  </dgm:cxnLst>
  <dgm:bg>
    <a:noFill/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344480D-503C-4C59-A376-94878909AA3C}">
      <dsp:nvSpPr>
        <dsp:cNvPr id="0" name=""/>
        <dsp:cNvSpPr/>
      </dsp:nvSpPr>
      <dsp:spPr>
        <a:xfrm>
          <a:off x="0" y="2033"/>
          <a:ext cx="6266011" cy="1030627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FBFC1AD-0675-4B76-B11C-5C74E9C6068A}">
      <dsp:nvSpPr>
        <dsp:cNvPr id="0" name=""/>
        <dsp:cNvSpPr/>
      </dsp:nvSpPr>
      <dsp:spPr>
        <a:xfrm>
          <a:off x="311764" y="233924"/>
          <a:ext cx="566845" cy="566845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  <a:ln w="15875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F2D870C-29A2-48BB-808B-3B8D3AD1DF3B}">
      <dsp:nvSpPr>
        <dsp:cNvPr id="0" name=""/>
        <dsp:cNvSpPr/>
      </dsp:nvSpPr>
      <dsp:spPr>
        <a:xfrm>
          <a:off x="1190374" y="2033"/>
          <a:ext cx="5075636" cy="103062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9075" tIns="109075" rIns="109075" bIns="109075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 dirty="0"/>
            <a:t>Increased Operating Reserves by $500k (transferred to ML)</a:t>
          </a:r>
        </a:p>
      </dsp:txBody>
      <dsp:txXfrm>
        <a:off x="1190374" y="2033"/>
        <a:ext cx="5075636" cy="1030627"/>
      </dsp:txXfrm>
    </dsp:sp>
    <dsp:sp modelId="{888FB21D-0BC6-4A16-BE5E-03D930B2C568}">
      <dsp:nvSpPr>
        <dsp:cNvPr id="0" name=""/>
        <dsp:cNvSpPr/>
      </dsp:nvSpPr>
      <dsp:spPr>
        <a:xfrm>
          <a:off x="0" y="1290317"/>
          <a:ext cx="6266011" cy="1030627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395818E-5965-447C-BEE8-0F1F60C01571}">
      <dsp:nvSpPr>
        <dsp:cNvPr id="0" name=""/>
        <dsp:cNvSpPr/>
      </dsp:nvSpPr>
      <dsp:spPr>
        <a:xfrm>
          <a:off x="311764" y="1522208"/>
          <a:ext cx="566845" cy="566845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a:blipFill>
        <a:ln w="15875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EA47BE5-A70B-40D1-9968-26DF05068317}">
      <dsp:nvSpPr>
        <dsp:cNvPr id="0" name=""/>
        <dsp:cNvSpPr/>
      </dsp:nvSpPr>
      <dsp:spPr>
        <a:xfrm>
          <a:off x="1190374" y="1290317"/>
          <a:ext cx="5075636" cy="103062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9075" tIns="109075" rIns="109075" bIns="109075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 dirty="0"/>
            <a:t>Funded bonus pool from operating funds (no transfer from investments)</a:t>
          </a:r>
        </a:p>
      </dsp:txBody>
      <dsp:txXfrm>
        <a:off x="1190374" y="1290317"/>
        <a:ext cx="5075636" cy="1030627"/>
      </dsp:txXfrm>
    </dsp:sp>
    <dsp:sp modelId="{D476246E-A36C-4621-84E9-8A2696E31836}">
      <dsp:nvSpPr>
        <dsp:cNvPr id="0" name=""/>
        <dsp:cNvSpPr/>
      </dsp:nvSpPr>
      <dsp:spPr>
        <a:xfrm>
          <a:off x="0" y="2578601"/>
          <a:ext cx="6266011" cy="1030627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F2C3F27-22D1-4C47-9AE4-EF5224AB14B7}">
      <dsp:nvSpPr>
        <dsp:cNvPr id="0" name=""/>
        <dsp:cNvSpPr/>
      </dsp:nvSpPr>
      <dsp:spPr>
        <a:xfrm>
          <a:off x="311764" y="2810493"/>
          <a:ext cx="566845" cy="566845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a:blipFill>
        <a:ln w="15875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5F6F0B6-0D90-4344-BBC7-0047F3D3561D}">
      <dsp:nvSpPr>
        <dsp:cNvPr id="0" name=""/>
        <dsp:cNvSpPr/>
      </dsp:nvSpPr>
      <dsp:spPr>
        <a:xfrm>
          <a:off x="1190374" y="2578601"/>
          <a:ext cx="5075636" cy="103062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9075" tIns="109075" rIns="109075" bIns="109075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Continued inventory increase/adjusted procurement schedule to better align to sales cycle; purchased material 2 years in advance</a:t>
          </a:r>
        </a:p>
      </dsp:txBody>
      <dsp:txXfrm>
        <a:off x="1190374" y="2578601"/>
        <a:ext cx="5075636" cy="1030627"/>
      </dsp:txXfrm>
    </dsp:sp>
    <dsp:sp modelId="{9CF3EB50-8910-44C2-BCC3-9EDC9D19480B}">
      <dsp:nvSpPr>
        <dsp:cNvPr id="0" name=""/>
        <dsp:cNvSpPr/>
      </dsp:nvSpPr>
      <dsp:spPr>
        <a:xfrm>
          <a:off x="0" y="3866886"/>
          <a:ext cx="6266011" cy="1030627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EB513F0-2586-47B2-8094-8A39BAC0DF3A}">
      <dsp:nvSpPr>
        <dsp:cNvPr id="0" name=""/>
        <dsp:cNvSpPr/>
      </dsp:nvSpPr>
      <dsp:spPr>
        <a:xfrm>
          <a:off x="311764" y="4098777"/>
          <a:ext cx="566845" cy="566845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 w="15875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5408269-BE73-4882-BE3D-7E8227D32D37}">
      <dsp:nvSpPr>
        <dsp:cNvPr id="0" name=""/>
        <dsp:cNvSpPr/>
      </dsp:nvSpPr>
      <dsp:spPr>
        <a:xfrm>
          <a:off x="1190374" y="3866886"/>
          <a:ext cx="2819704" cy="103062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9075" tIns="109075" rIns="109075" bIns="109075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/>
            <a:t>Funded building improvements:</a:t>
          </a:r>
        </a:p>
      </dsp:txBody>
      <dsp:txXfrm>
        <a:off x="1190374" y="3866886"/>
        <a:ext cx="2819704" cy="1030627"/>
      </dsp:txXfrm>
    </dsp:sp>
    <dsp:sp modelId="{63C40DE9-398E-439C-A1FC-47FFBAC1D148}">
      <dsp:nvSpPr>
        <dsp:cNvPr id="0" name=""/>
        <dsp:cNvSpPr/>
      </dsp:nvSpPr>
      <dsp:spPr>
        <a:xfrm>
          <a:off x="4010079" y="3866886"/>
          <a:ext cx="2255931" cy="103062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9075" tIns="109075" rIns="109075" bIns="109075" numCol="1" spcCol="1270" anchor="ctr" anchorCtr="0">
          <a:noAutofit/>
        </a:bodyPr>
        <a:lstStyle/>
        <a:p>
          <a:pPr marL="0" lvl="0" indent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/>
            <a:t>Carpeting replacement</a:t>
          </a:r>
        </a:p>
        <a:p>
          <a:pPr marL="0" lvl="0" indent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/>
            <a:t>Electrical upgrades</a:t>
          </a:r>
        </a:p>
        <a:p>
          <a:pPr marL="0" lvl="0" indent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 dirty="0"/>
            <a:t>Sprinkler repair</a:t>
          </a:r>
        </a:p>
        <a:p>
          <a:pPr marL="0" lvl="0" indent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/>
            <a:t>Roof repair</a:t>
          </a:r>
        </a:p>
      </dsp:txBody>
      <dsp:txXfrm>
        <a:off x="4010079" y="3866886"/>
        <a:ext cx="2255931" cy="1030627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00C38DC-6333-4542-AF14-F4DB84F072E4}">
      <dsp:nvSpPr>
        <dsp:cNvPr id="0" name=""/>
        <dsp:cNvSpPr/>
      </dsp:nvSpPr>
      <dsp:spPr>
        <a:xfrm>
          <a:off x="116503" y="607755"/>
          <a:ext cx="611577" cy="611577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1E74ABF-62A7-4AA4-8947-19C82CB2A113}">
      <dsp:nvSpPr>
        <dsp:cNvPr id="0" name=""/>
        <dsp:cNvSpPr/>
      </dsp:nvSpPr>
      <dsp:spPr>
        <a:xfrm>
          <a:off x="14985" y="1572550"/>
          <a:ext cx="1897129" cy="73519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l" defTabSz="6223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en-US" sz="1400" kern="1200" dirty="0"/>
            <a:t>Contributions:  </a:t>
          </a:r>
        </a:p>
        <a:p>
          <a:pPr marL="0" lvl="0" indent="0" algn="l" defTabSz="6223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en-US" sz="1400" kern="1200" dirty="0"/>
            <a:t>$2,377,688  </a:t>
          </a:r>
        </a:p>
        <a:p>
          <a:pPr marL="0" lvl="0" indent="0" algn="l" defTabSz="6223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en-US" sz="1200" kern="1200" dirty="0"/>
            <a:t>Increase of $376k from PY</a:t>
          </a:r>
        </a:p>
      </dsp:txBody>
      <dsp:txXfrm>
        <a:off x="14985" y="1572550"/>
        <a:ext cx="1897129" cy="735198"/>
      </dsp:txXfrm>
    </dsp:sp>
    <dsp:sp modelId="{8ACC380B-1C42-4525-995D-423B0BA45595}">
      <dsp:nvSpPr>
        <dsp:cNvPr id="0" name=""/>
        <dsp:cNvSpPr/>
      </dsp:nvSpPr>
      <dsp:spPr>
        <a:xfrm>
          <a:off x="89869" y="2595881"/>
          <a:ext cx="1747363" cy="508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DA20F72-7A65-4B21-9142-F0A9917FB212}">
      <dsp:nvSpPr>
        <dsp:cNvPr id="0" name=""/>
        <dsp:cNvSpPr/>
      </dsp:nvSpPr>
      <dsp:spPr>
        <a:xfrm>
          <a:off x="2333804" y="602342"/>
          <a:ext cx="611577" cy="611577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45C10DD-BBE3-4CAB-91CF-5A568DB5623E}">
      <dsp:nvSpPr>
        <dsp:cNvPr id="0" name=""/>
        <dsp:cNvSpPr/>
      </dsp:nvSpPr>
      <dsp:spPr>
        <a:xfrm>
          <a:off x="2137997" y="1584666"/>
          <a:ext cx="1961415" cy="118348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l" defTabSz="6223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en-US" sz="1400" kern="1200" dirty="0"/>
            <a:t>Program Delivery: </a:t>
          </a:r>
        </a:p>
        <a:p>
          <a:pPr marL="0" lvl="0" indent="0" algn="l" defTabSz="6223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en-US" sz="1400" kern="1200" dirty="0"/>
            <a:t>$1,357,230* </a:t>
          </a:r>
        </a:p>
        <a:p>
          <a:pPr marL="0" lvl="0" indent="0" algn="l" defTabSz="6223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en-US" sz="1400" kern="1200" dirty="0"/>
            <a:t>I</a:t>
          </a:r>
          <a:r>
            <a:rPr lang="en-US" sz="1200" kern="1200" dirty="0"/>
            <a:t>ncrease of $146k from PY</a:t>
          </a:r>
        </a:p>
        <a:p>
          <a:pPr marL="0" lvl="0" indent="0" algn="l" defTabSz="6223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endParaRPr lang="en-US" sz="1200" kern="1200" dirty="0"/>
        </a:p>
      </dsp:txBody>
      <dsp:txXfrm>
        <a:off x="2137997" y="1584666"/>
        <a:ext cx="1961415" cy="1183488"/>
      </dsp:txXfrm>
    </dsp:sp>
    <dsp:sp modelId="{B17C9F6F-173F-43C1-B681-CD7211CDCF1A}">
      <dsp:nvSpPr>
        <dsp:cNvPr id="0" name=""/>
        <dsp:cNvSpPr/>
      </dsp:nvSpPr>
      <dsp:spPr>
        <a:xfrm>
          <a:off x="2120751" y="2191869"/>
          <a:ext cx="1747363" cy="508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l" defTabSz="6223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400" kern="1200" dirty="0"/>
        </a:p>
        <a:p>
          <a:pPr marL="0" lvl="0" indent="0" algn="l" defTabSz="6223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/>
            <a:t>*$249k beyond budget in PME, Awards </a:t>
          </a:r>
        </a:p>
        <a:p>
          <a:pPr marL="0" lvl="0" indent="0" algn="l" defTabSz="5334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/>
            <a:t>**$425K in unfunded budgeted grants to MCA </a:t>
          </a:r>
        </a:p>
      </dsp:txBody>
      <dsp:txXfrm>
        <a:off x="2120751" y="2191869"/>
        <a:ext cx="1747363" cy="5086"/>
      </dsp:txXfrm>
    </dsp:sp>
    <dsp:sp modelId="{D6E2D74B-4A31-4B48-8672-99D043A75A88}">
      <dsp:nvSpPr>
        <dsp:cNvPr id="0" name=""/>
        <dsp:cNvSpPr/>
      </dsp:nvSpPr>
      <dsp:spPr>
        <a:xfrm>
          <a:off x="4476228" y="589995"/>
          <a:ext cx="611577" cy="611577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FF54409-E1E8-44FA-83F5-2D4B4ABE58C4}">
      <dsp:nvSpPr>
        <dsp:cNvPr id="0" name=""/>
        <dsp:cNvSpPr/>
      </dsp:nvSpPr>
      <dsp:spPr>
        <a:xfrm>
          <a:off x="4414078" y="1584173"/>
          <a:ext cx="1747363" cy="76520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l" defTabSz="5334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en-US" sz="1200" kern="1200" dirty="0"/>
            <a:t>Management &amp; General: </a:t>
          </a:r>
        </a:p>
        <a:p>
          <a:pPr marL="0" lvl="0" indent="0" algn="l" defTabSz="5334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en-US" sz="1400" kern="1200" dirty="0"/>
            <a:t>$136,222</a:t>
          </a:r>
        </a:p>
        <a:p>
          <a:pPr marL="0" lvl="0" indent="0" algn="l" defTabSz="5334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en-US" sz="1200" kern="1200" dirty="0"/>
            <a:t>Beyond budget $42k</a:t>
          </a:r>
        </a:p>
        <a:p>
          <a:pPr marL="0" lvl="0" indent="0" algn="l" defTabSz="5334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en-US" sz="1200" kern="1200" dirty="0"/>
            <a:t>(</a:t>
          </a:r>
          <a:r>
            <a:rPr lang="en-US" sz="1100" kern="1200" dirty="0"/>
            <a:t>Admin salary allocation)</a:t>
          </a:r>
        </a:p>
        <a:p>
          <a:pPr marL="0" lvl="0" indent="0" algn="l" defTabSz="5334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endParaRPr lang="en-US" sz="1200" kern="1200" dirty="0"/>
        </a:p>
      </dsp:txBody>
      <dsp:txXfrm>
        <a:off x="4414078" y="1584173"/>
        <a:ext cx="1747363" cy="765209"/>
      </dsp:txXfrm>
    </dsp:sp>
    <dsp:sp modelId="{BE2433E6-039B-49E6-B071-2164E786EB2C}">
      <dsp:nvSpPr>
        <dsp:cNvPr id="0" name=""/>
        <dsp:cNvSpPr/>
      </dsp:nvSpPr>
      <dsp:spPr>
        <a:xfrm>
          <a:off x="4485108" y="2595881"/>
          <a:ext cx="1747363" cy="508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4A36868-2580-4C3A-8F56-811AF87A13E4}">
      <dsp:nvSpPr>
        <dsp:cNvPr id="0" name=""/>
        <dsp:cNvSpPr/>
      </dsp:nvSpPr>
      <dsp:spPr>
        <a:xfrm>
          <a:off x="6547134" y="607755"/>
          <a:ext cx="611577" cy="611577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588425F-BA21-43FF-AEBF-EF5A317F1888}">
      <dsp:nvSpPr>
        <dsp:cNvPr id="0" name=""/>
        <dsp:cNvSpPr/>
      </dsp:nvSpPr>
      <dsp:spPr>
        <a:xfrm>
          <a:off x="6511630" y="1575289"/>
          <a:ext cx="1747363" cy="76520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l" defTabSz="6223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en-US" sz="1400" kern="1200" dirty="0"/>
            <a:t>Fundraising:</a:t>
          </a:r>
        </a:p>
        <a:p>
          <a:pPr marL="0" lvl="0" indent="0" algn="l" defTabSz="6223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en-US" sz="1400" kern="1200" dirty="0"/>
            <a:t> $756,750</a:t>
          </a:r>
        </a:p>
        <a:p>
          <a:pPr marL="0" lvl="0" indent="0" algn="l" defTabSz="6223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en-US" sz="1200" kern="1200" dirty="0"/>
            <a:t>Below budget $53k</a:t>
          </a:r>
        </a:p>
      </dsp:txBody>
      <dsp:txXfrm>
        <a:off x="6511630" y="1575289"/>
        <a:ext cx="1747363" cy="765209"/>
      </dsp:txXfrm>
    </dsp:sp>
    <dsp:sp modelId="{57751209-1512-473C-92AC-8627DD1073FA}">
      <dsp:nvSpPr>
        <dsp:cNvPr id="0" name=""/>
        <dsp:cNvSpPr/>
      </dsp:nvSpPr>
      <dsp:spPr>
        <a:xfrm>
          <a:off x="6538260" y="2595881"/>
          <a:ext cx="1747363" cy="508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76BE56A-97C5-4D6B-8E75-2EDA6AFEF55E}">
      <dsp:nvSpPr>
        <dsp:cNvPr id="0" name=""/>
        <dsp:cNvSpPr/>
      </dsp:nvSpPr>
      <dsp:spPr>
        <a:xfrm>
          <a:off x="8582532" y="634390"/>
          <a:ext cx="611577" cy="611577"/>
        </a:xfrm>
        <a:prstGeom prst="rect">
          <a:avLst/>
        </a:prstGeom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>
            <a:fillRect/>
          </a:stretch>
        </a:blip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2BE2A24-4740-441D-B7C9-52B76F4CA2B9}">
      <dsp:nvSpPr>
        <dsp:cNvPr id="0" name=""/>
        <dsp:cNvSpPr/>
      </dsp:nvSpPr>
      <dsp:spPr>
        <a:xfrm>
          <a:off x="8591412" y="1797238"/>
          <a:ext cx="1747363" cy="76520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l" defTabSz="16002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endParaRPr lang="en-US" sz="3600" kern="1200"/>
        </a:p>
      </dsp:txBody>
      <dsp:txXfrm>
        <a:off x="8591412" y="1797238"/>
        <a:ext cx="1747363" cy="765209"/>
      </dsp:txXfrm>
    </dsp:sp>
    <dsp:sp modelId="{5D778650-E093-48AD-853C-812E8AFBF8E2}">
      <dsp:nvSpPr>
        <dsp:cNvPr id="0" name=""/>
        <dsp:cNvSpPr/>
      </dsp:nvSpPr>
      <dsp:spPr>
        <a:xfrm>
          <a:off x="8591412" y="2595881"/>
          <a:ext cx="1747363" cy="508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18/2/layout/IconLabelDescriptionList">
  <dgm:title val="Icon Label Description List"/>
  <dgm:desc val="Use to show non-sequential or grouped chunks of information. The placeholder holds an icon or small picture, and corresponding text boxes show Level 1 and Level 2 text respectively. Works well for minimal Level 1 text accompanied by lengthier Level two text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Node" refType="h" fact="0.45"/>
      <dgm:constr type="w" for="ch" forName="compNode" val="120"/>
      <dgm:constr type="w" for="ch" forName="sibTrans" refType="w" refFor="ch" refForName="compNode" fact="0.175"/>
      <dgm:constr type="primFontSz" for="des" forName="parTx" val="36"/>
      <dgm:constr type="primFontSz" for="des" forName="desTx" refType="primFontSz" refFor="des" refForName="parTx" op="lte" fact="0.75"/>
      <dgm:constr type="h" for="des" forName="compNode" op="equ"/>
      <dgm:constr type="h" for="des" forName="iconRect" op="equ"/>
      <dgm:constr type="w" for="des" forName="iconRect" op="equ"/>
      <dgm:constr type="h" for="des" forName="iconSpace" op="equ"/>
      <dgm:constr type="h" for="des" forName="parTx" op="equ"/>
      <dgm:constr type="h" for="des" forName="txSpace" op="equ"/>
      <dgm:constr type="h" for="des" forName="desTx" op="equ"/>
    </dgm:constrLst>
    <dgm:ruleLst>
      <dgm:rule type="w" for="ch" forName="compNode" val="0" fact="NaN" max="NaN"/>
    </dgm:ruleLst>
    <dgm:forEach name="Name3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Rect" refType="w" fact="0.35"/>
          <dgm:constr type="h" for="ch" forName="iconRect" refType="w" refFor="ch" refForName="iconRect"/>
          <dgm:constr type="l" for="ch" forName="iconRect"/>
          <dgm:constr type="t" for="ch" forName="iconRect"/>
          <dgm:constr type="w" for="ch" forName="iconSpace" refType="w"/>
          <dgm:constr type="h" for="ch" forName="iconSpace" refType="h" fact="0.043"/>
          <dgm:constr type="l" for="ch" forName="iconSpace"/>
          <dgm:constr type="t" for="ch" forName="iconSpace" refType="b" refFor="ch" refForName="iconRect"/>
          <dgm:constr type="w" for="ch" forName="parTx" refType="w"/>
          <dgm:constr type="h" for="ch" forName="parTx" refType="w" fact="0.15"/>
          <dgm:constr type="l" for="ch" forName="parTx"/>
          <dgm:constr type="t" for="ch" forName="parTx" refType="b" refFor="ch" refForName="iconSpace"/>
          <dgm:constr type="h" for="ch" forName="txSpace" refType="h" fact="0.02"/>
          <dgm:constr type="w" for="ch" forName="txSpace" refType="w"/>
          <dgm:constr type="l" for="ch" forName="txSpace"/>
          <dgm:constr type="t" for="ch" forName="txSpace" refType="b" refFor="ch" refForName="parTx"/>
          <dgm:constr type="w" for="ch" forName="desTx" refType="w"/>
          <dgm:constr type="l" for="ch" forName="desTx"/>
          <dgm:constr type="t" for="ch" forName="desTx" refType="b" refFor="ch" refForName="txSpace"/>
        </dgm:constrLst>
        <dgm:ruleLst>
          <dgm:rule type="h" val="INF" fact="NaN" max="NaN"/>
        </dgm:ruleLst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icon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t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4" fact="NaN" max="NaN"/>
            <dgm:rule type="h" val="INF" fact="NaN" max="NaN"/>
          </dgm:ruleLst>
        </dgm:layoutNode>
        <dgm:layoutNode name="tx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desTx" styleLbl="revTx">
          <dgm:varLst/>
          <dgm:alg type="tx">
            <dgm:param type="stBulletLvl" val="0"/>
            <dgm:param type="txAnchorVert" val="t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refType="primFontSz"/>
            <dgm:constr type="lMarg"/>
            <dgm:constr type="rMarg"/>
            <dgm:constr type="tMarg"/>
            <dgm:constr type="bMarg"/>
          </dgm:constrLst>
          <dgm:ruleLst>
            <dgm:rule type="primFontSz" val="NaN" fact="NaN" max="17"/>
            <dgm:rule type="h" val="INF" fact="NaN" max="NaN"/>
          </dgm:ruleLst>
        </dgm:layoutNode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  <a:defRPr b="1"/>
        </a:lvl1pPr>
        <a:lvl2pPr>
          <a:lnSpc>
            <a:spcPct val="100000"/>
          </a:lnSpc>
        </a:lvl2pPr>
      </dgm1612:lstStyle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0693" y="1769540"/>
            <a:ext cx="9440034" cy="1828801"/>
          </a:xfrm>
        </p:spPr>
        <p:txBody>
          <a:bodyPr anchor="b">
            <a:normAutofit/>
          </a:bodyPr>
          <a:lstStyle>
            <a:lvl1pPr algn="ctr"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0693" y="3773489"/>
            <a:ext cx="9440034" cy="1049867"/>
          </a:xfrm>
        </p:spPr>
        <p:txBody>
          <a:bodyPr anchor="t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D38747-4367-4BD2-8D51-C97E202738E2}" type="datetime1">
              <a:rPr lang="en-US" smtClean="0"/>
              <a:t>1/30/2024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029819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Slate-V2-HD-panoPhotoInset.png">
            <a:extLst>
              <a:ext uri="{FF2B5EF4-FFF2-40B4-BE49-F238E27FC236}">
                <a16:creationId xmlns:a16="http://schemas.microsoft.com/office/drawing/2014/main" id="{CE39118B-B3AD-4BD4-BA22-DEFF4E76CE9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3883" y="547807"/>
            <a:ext cx="10141799" cy="381680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806" y="4565255"/>
            <a:ext cx="10355326" cy="543472"/>
          </a:xfrm>
        </p:spPr>
        <p:txBody>
          <a:bodyPr anchor="b">
            <a:normAutofit/>
          </a:bodyPr>
          <a:lstStyle>
            <a:lvl1pPr algn="ctr">
              <a:defRPr sz="2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69349" y="695009"/>
            <a:ext cx="9845346" cy="3525671"/>
          </a:xfr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5247728"/>
            <a:ext cx="10353762" cy="543472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F1B079-7EF0-44EE-B798-BCC497C9F3B2}" type="datetime1">
              <a:rPr lang="en-US" smtClean="0"/>
              <a:t>1/30/2024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198098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8437"/>
            <a:ext cx="10353762" cy="3534344"/>
          </a:xfrm>
        </p:spPr>
        <p:txBody>
          <a:bodyPr anchor="ctr">
            <a:normAutofit/>
          </a:bodyPr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295180"/>
            <a:ext cx="10353763" cy="1501826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FF70A8-1D13-4657-95F0-A9EA54967B8D}" type="datetime1">
              <a:rPr lang="en-US" smtClean="0"/>
              <a:t>1/30/2024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6819271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532749"/>
          </a:xfrm>
        </p:spPr>
        <p:txBody>
          <a:bodyPr anchor="t">
            <a:normAutofit/>
          </a:bodyPr>
          <a:lstStyle>
            <a:lvl1pPr marL="0" indent="0" algn="r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304353"/>
            <a:ext cx="10353763" cy="1489496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EB90AC-71BD-4C7F-8ACA-7B3F18292E63}" type="datetime1">
              <a:rPr lang="en-US" smtClean="0"/>
              <a:t>1/30/2024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23F0D53-0705-41B7-8554-09D21E7807F9}"/>
              </a:ext>
            </a:extLst>
          </p:cNvPr>
          <p:cNvSpPr txBox="1"/>
          <p:nvPr/>
        </p:nvSpPr>
        <p:spPr>
          <a:xfrm>
            <a:off x="990600" y="88479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C7F647CD-0F1A-4BB3-89E0-A74F1E1B098D}"/>
              </a:ext>
            </a:extLst>
          </p:cNvPr>
          <p:cNvSpPr txBox="1"/>
          <p:nvPr/>
        </p:nvSpPr>
        <p:spPr>
          <a:xfrm>
            <a:off x="10504716" y="292825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85209809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4" y="2126942"/>
            <a:ext cx="10353763" cy="251183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84" y="4650556"/>
            <a:ext cx="10352199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6EFC2C-8905-46F0-B443-CE905B76BA01}" type="datetime1">
              <a:rPr lang="en-US" smtClean="0"/>
              <a:t>1/30/2024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0632439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97045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95" y="1885950"/>
            <a:ext cx="3300984" cy="764782"/>
          </a:xfrm>
        </p:spPr>
        <p:txBody>
          <a:bodyPr anchor="b">
            <a:noAutofit/>
          </a:bodyPr>
          <a:lstStyle>
            <a:lvl1pPr marL="0" indent="0" algn="ctr"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95" y="2768112"/>
            <a:ext cx="3300984" cy="302308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6711" y="1885949"/>
            <a:ext cx="3300984" cy="764783"/>
          </a:xfrm>
        </p:spPr>
        <p:txBody>
          <a:bodyPr anchor="b">
            <a:noAutofit/>
          </a:bodyPr>
          <a:lstStyle>
            <a:lvl1pPr marL="0" indent="0" algn="ctr"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1435" y="2768112"/>
            <a:ext cx="3300984" cy="302308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66572" y="1885950"/>
            <a:ext cx="3300984" cy="764782"/>
          </a:xfrm>
        </p:spPr>
        <p:txBody>
          <a:bodyPr anchor="b">
            <a:noAutofit/>
          </a:bodyPr>
          <a:lstStyle>
            <a:lvl1pPr marL="0" indent="0" algn="ctr"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66572" y="2768110"/>
            <a:ext cx="3300984" cy="302308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079DC3-C9B5-499E-9140-0DC28B7074E2}" type="datetime1">
              <a:rPr lang="en-US" smtClean="0"/>
              <a:t>1/30/2024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7975862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ate-V2-HD-3colPhotoInset.png">
            <a:extLst>
              <a:ext uri="{FF2B5EF4-FFF2-40B4-BE49-F238E27FC236}">
                <a16:creationId xmlns:a16="http://schemas.microsoft.com/office/drawing/2014/main" id="{7E87C569-D426-4615-ADA7-B370EA98340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7962" y="1818214"/>
            <a:ext cx="3339972" cy="1847851"/>
          </a:xfrm>
          <a:prstGeom prst="rect">
            <a:avLst/>
          </a:prstGeom>
        </p:spPr>
      </p:pic>
      <p:pic>
        <p:nvPicPr>
          <p:cNvPr id="36" name="Picture 35" descr="Slate-V2-HD-3colPhotoInset.png">
            <a:extLst>
              <a:ext uri="{FF2B5EF4-FFF2-40B4-BE49-F238E27FC236}">
                <a16:creationId xmlns:a16="http://schemas.microsoft.com/office/drawing/2014/main" id="{7B353ED4-7AD0-46C9-88ED-1A16B1433AF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3800" y="1818214"/>
            <a:ext cx="3339972" cy="1847851"/>
          </a:xfrm>
          <a:prstGeom prst="rect">
            <a:avLst/>
          </a:prstGeom>
        </p:spPr>
      </p:pic>
      <p:pic>
        <p:nvPicPr>
          <p:cNvPr id="37" name="Picture 36" descr="Slate-V2-HD-3colPhotoInset.png">
            <a:extLst>
              <a:ext uri="{FF2B5EF4-FFF2-40B4-BE49-F238E27FC236}">
                <a16:creationId xmlns:a16="http://schemas.microsoft.com/office/drawing/2014/main" id="{F561D985-AD57-459A-B3A6-EBF29603976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6051" y="1818214"/>
            <a:ext cx="3339972" cy="1847851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94" y="609600"/>
            <a:ext cx="10353763" cy="97045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95" y="3904106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018102" y="1938918"/>
            <a:ext cx="3092368" cy="160295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95" y="4572443"/>
            <a:ext cx="3300984" cy="121875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88" y="3904106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545743" y="1939094"/>
            <a:ext cx="3092368" cy="160816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435" y="4572442"/>
            <a:ext cx="3300984" cy="121875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66697" y="3904106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075698" y="1934432"/>
            <a:ext cx="3092368" cy="160729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66572" y="4572442"/>
            <a:ext cx="3300984" cy="121875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BB33EA-E472-4D22-9C03-A9C14AA21CED}" type="datetime1">
              <a:rPr lang="en-US" smtClean="0"/>
              <a:t>1/30/2024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25455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C55A3C-5767-4844-A0A3-83778C2E5409}" type="datetime1">
              <a:rPr lang="en-US" smtClean="0"/>
              <a:t>1/30/2024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062771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1761067"/>
            <a:ext cx="9590550" cy="1828813"/>
          </a:xfrm>
        </p:spPr>
        <p:txBody>
          <a:bodyPr anchor="b"/>
          <a:lstStyle>
            <a:lvl1pPr algn="ctr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3763439"/>
            <a:ext cx="9590550" cy="1333494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E507A8-A5CF-4D38-AB86-7EDDA87A85D4}" type="datetime1">
              <a:rPr lang="en-US" smtClean="0"/>
              <a:t>1/30/2024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642051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126187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3795" y="2076450"/>
            <a:ext cx="4856841" cy="3622671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10716" y="2076451"/>
            <a:ext cx="4856841" cy="3622672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FCD27C-8599-43EF-BA1D-14DDC1946E06}" type="datetime1">
              <a:rPr lang="en-US" smtClean="0"/>
              <a:t>1/30/2024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157741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 descr="Slate-V2-HD-compPhotoInset.png">
            <a:extLst>
              <a:ext uri="{FF2B5EF4-FFF2-40B4-BE49-F238E27FC236}">
                <a16:creationId xmlns:a16="http://schemas.microsoft.com/office/drawing/2014/main" id="{37B721FF-D609-4D98-9D19-CF75AA8A54F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3795" y="1734506"/>
            <a:ext cx="5029200" cy="4099959"/>
          </a:xfrm>
          <a:prstGeom prst="rect">
            <a:avLst/>
          </a:prstGeom>
        </p:spPr>
      </p:pic>
      <p:pic>
        <p:nvPicPr>
          <p:cNvPr id="21" name="Picture 20" descr="Slate-V2-HD-compPhotoInset.png">
            <a:extLst>
              <a:ext uri="{FF2B5EF4-FFF2-40B4-BE49-F238E27FC236}">
                <a16:creationId xmlns:a16="http://schemas.microsoft.com/office/drawing/2014/main" id="{073936BD-C868-433F-8E84-D6DD8E640E3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8357" y="1734506"/>
            <a:ext cx="5029200" cy="409995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97045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46013" y="1855153"/>
            <a:ext cx="4764764" cy="692494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46013" y="2702103"/>
            <a:ext cx="4764764" cy="3043533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63166" y="1855152"/>
            <a:ext cx="4779582" cy="692495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63167" y="2702103"/>
            <a:ext cx="4779581" cy="3043533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343D99-809A-49C0-96E5-4250D0B498EE}" type="datetime1">
              <a:rPr lang="en-US" smtClean="0"/>
              <a:t>1/30/2024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203152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43DE9B-B678-4EFB-BB7D-A4370204A0B0}" type="datetime1">
              <a:rPr lang="en-US" smtClean="0"/>
              <a:t>1/30/2024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43349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8812DA-F765-4142-A6A3-A8ED7235E082}" type="datetime1">
              <a:rPr lang="en-US" smtClean="0"/>
              <a:t>1/30/2024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515851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3706889" cy="1821918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55633" y="609600"/>
            <a:ext cx="6411924" cy="5080001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2673351"/>
            <a:ext cx="3706889" cy="301625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0277FD-7DE6-41D4-930D-AC99F5AFE54E}" type="datetime1">
              <a:rPr lang="en-US" smtClean="0"/>
              <a:t>1/30/2024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581491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1" descr="Slate-V2-HD-vertPhotoInset.png">
            <a:extLst>
              <a:ext uri="{FF2B5EF4-FFF2-40B4-BE49-F238E27FC236}">
                <a16:creationId xmlns:a16="http://schemas.microsoft.com/office/drawing/2014/main" id="{4D06E496-ACBA-4063-B4A1-C5C484EE5A7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3665" y="609600"/>
            <a:ext cx="3584166" cy="520483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763701"/>
            <a:ext cx="5707899" cy="1675559"/>
          </a:xfrm>
        </p:spPr>
        <p:txBody>
          <a:bodyPr anchor="b">
            <a:noAutofit/>
          </a:bodyPr>
          <a:lstStyle>
            <a:lvl1pPr algn="ctr">
              <a:defRPr sz="32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42551" y="763702"/>
            <a:ext cx="3275751" cy="4912822"/>
          </a:xfr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73698" y="2679699"/>
            <a:ext cx="4588094" cy="3135695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A15526-7079-4B7B-987C-1B5FAE11A0FF}" type="datetime1">
              <a:rPr lang="en-US" smtClean="0"/>
              <a:t>1/30/2024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425126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1257300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95" y="2076450"/>
            <a:ext cx="10353762" cy="3714749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6" y="6000749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fld id="{073ED0CC-082F-4160-86E5-0D6041F12778}" type="datetime1">
              <a:rPr lang="en-US" smtClean="0"/>
              <a:t>1/30/2024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95" y="6000749"/>
            <a:ext cx="667286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6000749"/>
            <a:ext cx="75354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12744071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</p:sldLayoutIdLst>
  <p:hf sldNum="0" hdr="0" ftr="0" dt="0"/>
  <p:txStyles>
    <p:titleStyle>
      <a:lvl1pPr algn="ctr" defTabSz="457200" rtl="0" eaLnBrk="1" latinLnBrk="0" hangingPunct="1">
        <a:lnSpc>
          <a:spcPct val="90000"/>
        </a:lnSpc>
        <a:spcBef>
          <a:spcPct val="0"/>
        </a:spcBef>
        <a:buNone/>
        <a:defRPr sz="46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j-lt"/>
          <a:ea typeface="+mj-ea"/>
          <a:cs typeface="Trebuchet M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06000" algn="l" defTabSz="457200" rtl="0" eaLnBrk="1" latinLnBrk="0" hangingPunct="1">
        <a:lnSpc>
          <a:spcPct val="110000"/>
        </a:lnSpc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23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1pPr>
      <a:lvl2pPr marL="720000" indent="-270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"/>
        <a:defRPr sz="21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2pPr>
      <a:lvl3pPr marL="1026000" indent="-21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8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3pPr>
      <a:lvl4pPr marL="1386000" indent="-21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"/>
        <a:defRPr sz="16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4pPr>
      <a:lvl5pPr marL="1674000" indent="-21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6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5pPr>
      <a:lvl6pPr marL="20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6pPr>
      <a:lvl7pPr marL="240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7pPr>
      <a:lvl8pPr marL="278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8pPr>
      <a:lvl9pPr marL="310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sv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svg"/><Relationship Id="rId5" Type="http://schemas.openxmlformats.org/officeDocument/2006/relationships/image" Target="../media/image9.png"/><Relationship Id="rId4" Type="http://schemas.openxmlformats.org/officeDocument/2006/relationships/image" Target="../media/image8.sv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sv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4.xml"/></Relationships>
</file>

<file path=ppt/slides/_rels/slide4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3.png"/><Relationship Id="rId7" Type="http://schemas.openxmlformats.org/officeDocument/2006/relationships/diagramColors" Target="../diagrams/colors1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10" Type="http://schemas.openxmlformats.org/officeDocument/2006/relationships/image" Target="../media/image14.svg"/><Relationship Id="rId4" Type="http://schemas.openxmlformats.org/officeDocument/2006/relationships/diagramData" Target="../diagrams/data1.xml"/><Relationship Id="rId9" Type="http://schemas.openxmlformats.org/officeDocument/2006/relationships/image" Target="../media/image1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1">
                <a:shade val="80000"/>
                <a:lumMod val="80000"/>
              </a:schemeClr>
              <a:schemeClr val="bg1">
                <a:tint val="98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picture containing large, sitting, white, numbers">
            <a:extLst>
              <a:ext uri="{FF2B5EF4-FFF2-40B4-BE49-F238E27FC236}">
                <a16:creationId xmlns:a16="http://schemas.microsoft.com/office/drawing/2014/main" id="{9A5D9ED1-DFCC-4799-89E2-D118451B98D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22" y="0"/>
            <a:ext cx="12191356" cy="6858000"/>
          </a:xfrm>
          <a:prstGeom prst="rect">
            <a:avLst/>
          </a:prstGeom>
        </p:spPr>
      </p:pic>
      <p:sp useBgFill="1">
        <p:nvSpPr>
          <p:cNvPr id="96" name="Freeform 5">
            <a:extLst>
              <a:ext uri="{FF2B5EF4-FFF2-40B4-BE49-F238E27FC236}">
                <a16:creationId xmlns:a16="http://schemas.microsoft.com/office/drawing/2014/main" id="{FE469E50-3893-4ED6-92BA-2985C32B0CA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rot="5400000">
            <a:off x="7131809" y="1385982"/>
            <a:ext cx="4031414" cy="4100418"/>
          </a:xfrm>
          <a:custGeom>
            <a:avLst/>
            <a:gdLst>
              <a:gd name="T0" fmla="*/ 1577 w 1601"/>
              <a:gd name="T1" fmla="*/ 0 h 696"/>
              <a:gd name="T2" fmla="*/ 833 w 1601"/>
              <a:gd name="T3" fmla="*/ 0 h 696"/>
              <a:gd name="T4" fmla="*/ 768 w 1601"/>
              <a:gd name="T5" fmla="*/ 0 h 696"/>
              <a:gd name="T6" fmla="*/ 24 w 1601"/>
              <a:gd name="T7" fmla="*/ 0 h 696"/>
              <a:gd name="T8" fmla="*/ 0 w 1601"/>
              <a:gd name="T9" fmla="*/ 27 h 696"/>
              <a:gd name="T10" fmla="*/ 0 w 1601"/>
              <a:gd name="T11" fmla="*/ 669 h 696"/>
              <a:gd name="T12" fmla="*/ 24 w 1601"/>
              <a:gd name="T13" fmla="*/ 696 h 696"/>
              <a:gd name="T14" fmla="*/ 768 w 1601"/>
              <a:gd name="T15" fmla="*/ 696 h 696"/>
              <a:gd name="T16" fmla="*/ 833 w 1601"/>
              <a:gd name="T17" fmla="*/ 696 h 696"/>
              <a:gd name="T18" fmla="*/ 1577 w 1601"/>
              <a:gd name="T19" fmla="*/ 696 h 696"/>
              <a:gd name="T20" fmla="*/ 1601 w 1601"/>
              <a:gd name="T21" fmla="*/ 669 h 696"/>
              <a:gd name="T22" fmla="*/ 1601 w 1601"/>
              <a:gd name="T23" fmla="*/ 27 h 696"/>
              <a:gd name="T24" fmla="*/ 1577 w 1601"/>
              <a:gd name="T25" fmla="*/ 0 h 6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601" h="696">
                <a:moveTo>
                  <a:pt x="1577" y="0"/>
                </a:moveTo>
                <a:cubicBezTo>
                  <a:pt x="833" y="0"/>
                  <a:pt x="833" y="0"/>
                  <a:pt x="833" y="0"/>
                </a:cubicBezTo>
                <a:cubicBezTo>
                  <a:pt x="768" y="0"/>
                  <a:pt x="768" y="0"/>
                  <a:pt x="768" y="0"/>
                </a:cubicBezTo>
                <a:cubicBezTo>
                  <a:pt x="24" y="0"/>
                  <a:pt x="24" y="0"/>
                  <a:pt x="24" y="0"/>
                </a:cubicBezTo>
                <a:cubicBezTo>
                  <a:pt x="11" y="0"/>
                  <a:pt x="0" y="12"/>
                  <a:pt x="0" y="27"/>
                </a:cubicBezTo>
                <a:cubicBezTo>
                  <a:pt x="0" y="669"/>
                  <a:pt x="0" y="669"/>
                  <a:pt x="0" y="669"/>
                </a:cubicBezTo>
                <a:cubicBezTo>
                  <a:pt x="0" y="684"/>
                  <a:pt x="11" y="696"/>
                  <a:pt x="24" y="696"/>
                </a:cubicBezTo>
                <a:cubicBezTo>
                  <a:pt x="768" y="696"/>
                  <a:pt x="768" y="696"/>
                  <a:pt x="768" y="696"/>
                </a:cubicBezTo>
                <a:cubicBezTo>
                  <a:pt x="833" y="696"/>
                  <a:pt x="833" y="696"/>
                  <a:pt x="833" y="696"/>
                </a:cubicBezTo>
                <a:cubicBezTo>
                  <a:pt x="1577" y="696"/>
                  <a:pt x="1577" y="696"/>
                  <a:pt x="1577" y="696"/>
                </a:cubicBezTo>
                <a:cubicBezTo>
                  <a:pt x="1590" y="696"/>
                  <a:pt x="1601" y="684"/>
                  <a:pt x="1601" y="669"/>
                </a:cubicBezTo>
                <a:cubicBezTo>
                  <a:pt x="1601" y="27"/>
                  <a:pt x="1601" y="27"/>
                  <a:pt x="1601" y="27"/>
                </a:cubicBezTo>
                <a:cubicBezTo>
                  <a:pt x="1601" y="12"/>
                  <a:pt x="1590" y="0"/>
                  <a:pt x="1577" y="0"/>
                </a:cubicBezTo>
                <a:close/>
              </a:path>
            </a:pathLst>
          </a:custGeom>
          <a:ln>
            <a:noFill/>
          </a:ln>
          <a:effectLst>
            <a:outerShdw blurRad="50800" dist="38100" dir="5400000" algn="tl" rotWithShape="0">
              <a:srgbClr val="000000">
                <a:alpha val="43000"/>
              </a:srgbClr>
            </a:outerShdw>
          </a:effectLst>
          <a:extLst>
            <a:ext uri="{91240B29-F687-4f45-9708-019B960494DF}">
              <a14:hiddenLine xmlns="" xmlns:a14="http://schemas.microsoft.com/office/drawing/2010/main" xmlns:p14="http://schemas.microsoft.com/office/powerpoint/2010/main" xmlns:a16="http://schemas.microsoft.com/office/drawing/2014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 Nova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D1F047C-C727-42A7-85C5-68C5AA1B1A9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372206" y="2334826"/>
            <a:ext cx="3485073" cy="1386339"/>
          </a:xfrm>
        </p:spPr>
        <p:txBody>
          <a:bodyPr>
            <a:normAutofit/>
          </a:bodyPr>
          <a:lstStyle/>
          <a:p>
            <a:pPr algn="l"/>
            <a:r>
              <a:rPr lang="en-US" sz="4000" dirty="0"/>
              <a:t>Marine Corps Association	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B93FB3F-A8D4-46D3-A1C6-C79C6456372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389965" y="3731805"/>
            <a:ext cx="3485072" cy="1026544"/>
          </a:xfrm>
        </p:spPr>
        <p:txBody>
          <a:bodyPr>
            <a:normAutofit/>
          </a:bodyPr>
          <a:lstStyle/>
          <a:p>
            <a:pPr algn="l"/>
            <a:r>
              <a:rPr lang="en-US" sz="2300" dirty="0">
                <a:solidFill>
                  <a:srgbClr val="5792BA"/>
                </a:solidFill>
              </a:rPr>
              <a:t>2023 Financial Review	</a:t>
            </a:r>
          </a:p>
        </p:txBody>
      </p:sp>
    </p:spTree>
    <p:extLst>
      <p:ext uri="{BB962C8B-B14F-4D97-AF65-F5344CB8AC3E}">
        <p14:creationId xmlns:p14="http://schemas.microsoft.com/office/powerpoint/2010/main" val="158312012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1">
                <a:shade val="80000"/>
                <a:lumMod val="80000"/>
              </a:schemeClr>
              <a:schemeClr val="bg1">
                <a:tint val="98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71F205-E8A9-4237-8AD2-ABD9BF694F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1257300"/>
          </a:xfrm>
        </p:spPr>
        <p:txBody>
          <a:bodyPr>
            <a:normAutofit fontScale="90000"/>
          </a:bodyPr>
          <a:lstStyle/>
          <a:p>
            <a:r>
              <a:rPr lang="en-US" dirty="0"/>
              <a:t>Marine Corps Association</a:t>
            </a:r>
            <a:br>
              <a:rPr lang="en-US" dirty="0"/>
            </a:br>
            <a:r>
              <a:rPr lang="en-US" dirty="0"/>
              <a:t>2023 Financial Review</a:t>
            </a:r>
          </a:p>
        </p:txBody>
      </p:sp>
      <p:grpSp>
        <p:nvGrpSpPr>
          <p:cNvPr id="5" name="Group 4" descr="SmartArt graphic">
            <a:extLst>
              <a:ext uri="{FF2B5EF4-FFF2-40B4-BE49-F238E27FC236}">
                <a16:creationId xmlns:a16="http://schemas.microsoft.com/office/drawing/2014/main" id="{09D990E9-D1A2-E4DA-2B74-4CF4D456CF7F}"/>
              </a:ext>
            </a:extLst>
          </p:cNvPr>
          <p:cNvGrpSpPr/>
          <p:nvPr/>
        </p:nvGrpSpPr>
        <p:grpSpPr>
          <a:xfrm>
            <a:off x="1004353" y="2844065"/>
            <a:ext cx="10345218" cy="1897002"/>
            <a:chOff x="918628" y="2872640"/>
            <a:chExt cx="10345218" cy="1897002"/>
          </a:xfrm>
        </p:grpSpPr>
        <p:sp>
          <p:nvSpPr>
            <p:cNvPr id="6" name="Rectangle 5" descr="Bullseye">
              <a:extLst>
                <a:ext uri="{FF2B5EF4-FFF2-40B4-BE49-F238E27FC236}">
                  <a16:creationId xmlns:a16="http://schemas.microsoft.com/office/drawing/2014/main" id="{93BCAA03-F7B1-7EA4-F633-888D7318DEEE}"/>
                </a:ext>
              </a:extLst>
            </p:cNvPr>
            <p:cNvSpPr/>
            <p:nvPr/>
          </p:nvSpPr>
          <p:spPr>
            <a:xfrm>
              <a:off x="9026990" y="2872640"/>
              <a:ext cx="1080843" cy="1080843"/>
            </a:xfrm>
            <a:prstGeom prst="rect">
              <a:avLst/>
            </a:prstGeom>
            <a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id="{15F48DFD-A125-BE5C-E1B7-6FE7D72670CF}"/>
                </a:ext>
              </a:extLst>
            </p:cNvPr>
            <p:cNvSpPr/>
            <p:nvPr/>
          </p:nvSpPr>
          <p:spPr>
            <a:xfrm>
              <a:off x="918628" y="4747381"/>
              <a:ext cx="3088125" cy="22261"/>
            </a:xfrm>
            <a:custGeom>
              <a:avLst/>
              <a:gdLst>
                <a:gd name="connsiteX0" fmla="*/ 0 w 3088125"/>
                <a:gd name="connsiteY0" fmla="*/ 0 h 22261"/>
                <a:gd name="connsiteX1" fmla="*/ 3088125 w 3088125"/>
                <a:gd name="connsiteY1" fmla="*/ 0 h 22261"/>
                <a:gd name="connsiteX2" fmla="*/ 3088125 w 3088125"/>
                <a:gd name="connsiteY2" fmla="*/ 22261 h 22261"/>
                <a:gd name="connsiteX3" fmla="*/ 0 w 3088125"/>
                <a:gd name="connsiteY3" fmla="*/ 22261 h 22261"/>
                <a:gd name="connsiteX4" fmla="*/ 0 w 3088125"/>
                <a:gd name="connsiteY4" fmla="*/ 0 h 222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088125" h="22261">
                  <a:moveTo>
                    <a:pt x="0" y="0"/>
                  </a:moveTo>
                  <a:lnTo>
                    <a:pt x="3088125" y="0"/>
                  </a:lnTo>
                  <a:lnTo>
                    <a:pt x="3088125" y="22261"/>
                  </a:lnTo>
                  <a:lnTo>
                    <a:pt x="0" y="22261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0" tIns="0" rIns="0" bIns="0" numCol="1" spcCol="1270" anchor="t" anchorCtr="0">
              <a:noAutofit/>
            </a:bodyPr>
            <a:lstStyle/>
            <a:p>
              <a:pPr marL="0" lvl="0" indent="0" algn="ctr" defTabSz="755650">
                <a:lnSpc>
                  <a:spcPct val="10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endParaRPr lang="en-US" sz="1700" kern="1200" dirty="0"/>
            </a:p>
          </p:txBody>
        </p:sp>
        <p:sp>
          <p:nvSpPr>
            <p:cNvPr id="9" name="Rectangle 8" descr="Bar chart">
              <a:extLst>
                <a:ext uri="{FF2B5EF4-FFF2-40B4-BE49-F238E27FC236}">
                  <a16:creationId xmlns:a16="http://schemas.microsoft.com/office/drawing/2014/main" id="{43C02134-A2C2-9E6C-7198-B5440E55C247}"/>
                </a:ext>
              </a:extLst>
            </p:cNvPr>
            <p:cNvSpPr/>
            <p:nvPr/>
          </p:nvSpPr>
          <p:spPr>
            <a:xfrm>
              <a:off x="2070768" y="2947088"/>
              <a:ext cx="1080843" cy="1080843"/>
            </a:xfrm>
            <a:prstGeom prst="rect">
              <a:avLst/>
            </a:prstGeom>
            <a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81A5A9A6-C470-2A62-8F34-BBECC3C82C9D}"/>
                </a:ext>
              </a:extLst>
            </p:cNvPr>
            <p:cNvSpPr/>
            <p:nvPr/>
          </p:nvSpPr>
          <p:spPr>
            <a:xfrm>
              <a:off x="4547174" y="4250730"/>
              <a:ext cx="3088125" cy="463218"/>
            </a:xfrm>
            <a:custGeom>
              <a:avLst/>
              <a:gdLst>
                <a:gd name="connsiteX0" fmla="*/ 0 w 3088125"/>
                <a:gd name="connsiteY0" fmla="*/ 0 h 463218"/>
                <a:gd name="connsiteX1" fmla="*/ 3088125 w 3088125"/>
                <a:gd name="connsiteY1" fmla="*/ 0 h 463218"/>
                <a:gd name="connsiteX2" fmla="*/ 3088125 w 3088125"/>
                <a:gd name="connsiteY2" fmla="*/ 463218 h 463218"/>
                <a:gd name="connsiteX3" fmla="*/ 0 w 3088125"/>
                <a:gd name="connsiteY3" fmla="*/ 463218 h 463218"/>
                <a:gd name="connsiteX4" fmla="*/ 0 w 3088125"/>
                <a:gd name="connsiteY4" fmla="*/ 0 h 4632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088125" h="463218">
                  <a:moveTo>
                    <a:pt x="0" y="0"/>
                  </a:moveTo>
                  <a:lnTo>
                    <a:pt x="3088125" y="0"/>
                  </a:lnTo>
                  <a:lnTo>
                    <a:pt x="3088125" y="463218"/>
                  </a:lnTo>
                  <a:lnTo>
                    <a:pt x="0" y="463218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0" tIns="0" rIns="0" bIns="0" numCol="1" spcCol="1270" anchor="t" anchorCtr="0">
              <a:noAutofit/>
            </a:bodyPr>
            <a:lstStyle/>
            <a:p>
              <a:pPr marL="0" lvl="0" indent="0" algn="ctr" defTabSz="1022350">
                <a:lnSpc>
                  <a:spcPct val="100000"/>
                </a:lnSpc>
                <a:spcBef>
                  <a:spcPct val="0"/>
                </a:spcBef>
                <a:spcAft>
                  <a:spcPct val="35000"/>
                </a:spcAft>
                <a:buNone/>
                <a:defRPr b="1"/>
              </a:pPr>
              <a:r>
                <a:rPr lang="en-US" sz="2300" kern="1200" dirty="0"/>
                <a:t>Operational Results</a:t>
              </a:r>
            </a:p>
          </p:txBody>
        </p:sp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1EFBCF6B-BC70-1060-86D2-F2A81669DE75}"/>
                </a:ext>
              </a:extLst>
            </p:cNvPr>
            <p:cNvSpPr/>
            <p:nvPr/>
          </p:nvSpPr>
          <p:spPr>
            <a:xfrm>
              <a:off x="4547174" y="4747381"/>
              <a:ext cx="3088125" cy="22261"/>
            </a:xfrm>
            <a:custGeom>
              <a:avLst/>
              <a:gdLst>
                <a:gd name="connsiteX0" fmla="*/ 0 w 3088125"/>
                <a:gd name="connsiteY0" fmla="*/ 0 h 22261"/>
                <a:gd name="connsiteX1" fmla="*/ 3088125 w 3088125"/>
                <a:gd name="connsiteY1" fmla="*/ 0 h 22261"/>
                <a:gd name="connsiteX2" fmla="*/ 3088125 w 3088125"/>
                <a:gd name="connsiteY2" fmla="*/ 22261 h 22261"/>
                <a:gd name="connsiteX3" fmla="*/ 0 w 3088125"/>
                <a:gd name="connsiteY3" fmla="*/ 22261 h 22261"/>
                <a:gd name="connsiteX4" fmla="*/ 0 w 3088125"/>
                <a:gd name="connsiteY4" fmla="*/ 0 h 222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088125" h="22261">
                  <a:moveTo>
                    <a:pt x="0" y="0"/>
                  </a:moveTo>
                  <a:lnTo>
                    <a:pt x="3088125" y="0"/>
                  </a:lnTo>
                  <a:lnTo>
                    <a:pt x="3088125" y="22261"/>
                  </a:lnTo>
                  <a:lnTo>
                    <a:pt x="0" y="22261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0" tIns="0" rIns="0" bIns="0" numCol="1" spcCol="1270" anchor="t" anchorCtr="0">
              <a:noAutofit/>
            </a:bodyPr>
            <a:lstStyle/>
            <a:p>
              <a:pPr marL="0" lvl="0" indent="0" algn="ctr" defTabSz="755650">
                <a:lnSpc>
                  <a:spcPct val="10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endParaRPr lang="en-US" sz="1700" kern="1200" dirty="0"/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2CF34CBE-57D0-B818-0E9B-4E5A957FC6C4}"/>
                </a:ext>
              </a:extLst>
            </p:cNvPr>
            <p:cNvSpPr/>
            <p:nvPr/>
          </p:nvSpPr>
          <p:spPr>
            <a:xfrm>
              <a:off x="7998185" y="4259610"/>
              <a:ext cx="3088125" cy="463218"/>
            </a:xfrm>
            <a:custGeom>
              <a:avLst/>
              <a:gdLst>
                <a:gd name="connsiteX0" fmla="*/ 0 w 3088125"/>
                <a:gd name="connsiteY0" fmla="*/ 0 h 463218"/>
                <a:gd name="connsiteX1" fmla="*/ 3088125 w 3088125"/>
                <a:gd name="connsiteY1" fmla="*/ 0 h 463218"/>
                <a:gd name="connsiteX2" fmla="*/ 3088125 w 3088125"/>
                <a:gd name="connsiteY2" fmla="*/ 463218 h 463218"/>
                <a:gd name="connsiteX3" fmla="*/ 0 w 3088125"/>
                <a:gd name="connsiteY3" fmla="*/ 463218 h 463218"/>
                <a:gd name="connsiteX4" fmla="*/ 0 w 3088125"/>
                <a:gd name="connsiteY4" fmla="*/ 0 h 4632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088125" h="463218">
                  <a:moveTo>
                    <a:pt x="0" y="0"/>
                  </a:moveTo>
                  <a:lnTo>
                    <a:pt x="3088125" y="0"/>
                  </a:lnTo>
                  <a:lnTo>
                    <a:pt x="3088125" y="463218"/>
                  </a:lnTo>
                  <a:lnTo>
                    <a:pt x="0" y="463218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0" tIns="0" rIns="0" bIns="0" numCol="1" spcCol="1270" anchor="t" anchorCtr="0">
              <a:noAutofit/>
            </a:bodyPr>
            <a:lstStyle/>
            <a:p>
              <a:pPr marL="0" lvl="0" indent="0" algn="ctr" defTabSz="1022350">
                <a:lnSpc>
                  <a:spcPct val="100000"/>
                </a:lnSpc>
                <a:spcBef>
                  <a:spcPct val="0"/>
                </a:spcBef>
                <a:spcAft>
                  <a:spcPct val="35000"/>
                </a:spcAft>
                <a:buNone/>
                <a:defRPr b="1"/>
              </a:pPr>
              <a:r>
                <a:rPr lang="en-US" sz="2300" kern="1200" dirty="0"/>
                <a:t>Cash Position</a:t>
              </a:r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4E9E70F8-01A9-5C02-7C8B-4EC15A0A8BB5}"/>
                </a:ext>
              </a:extLst>
            </p:cNvPr>
            <p:cNvSpPr/>
            <p:nvPr/>
          </p:nvSpPr>
          <p:spPr>
            <a:xfrm>
              <a:off x="8175721" y="4747381"/>
              <a:ext cx="3088125" cy="22261"/>
            </a:xfrm>
            <a:custGeom>
              <a:avLst/>
              <a:gdLst>
                <a:gd name="connsiteX0" fmla="*/ 0 w 3088125"/>
                <a:gd name="connsiteY0" fmla="*/ 0 h 22261"/>
                <a:gd name="connsiteX1" fmla="*/ 3088125 w 3088125"/>
                <a:gd name="connsiteY1" fmla="*/ 0 h 22261"/>
                <a:gd name="connsiteX2" fmla="*/ 3088125 w 3088125"/>
                <a:gd name="connsiteY2" fmla="*/ 22261 h 22261"/>
                <a:gd name="connsiteX3" fmla="*/ 0 w 3088125"/>
                <a:gd name="connsiteY3" fmla="*/ 22261 h 22261"/>
                <a:gd name="connsiteX4" fmla="*/ 0 w 3088125"/>
                <a:gd name="connsiteY4" fmla="*/ 0 h 222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088125" h="22261">
                  <a:moveTo>
                    <a:pt x="0" y="0"/>
                  </a:moveTo>
                  <a:lnTo>
                    <a:pt x="3088125" y="0"/>
                  </a:lnTo>
                  <a:lnTo>
                    <a:pt x="3088125" y="22261"/>
                  </a:lnTo>
                  <a:lnTo>
                    <a:pt x="0" y="22261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0" tIns="0" rIns="0" bIns="0" numCol="1" spcCol="1270" anchor="t" anchorCtr="0">
              <a:noAutofit/>
            </a:bodyPr>
            <a:lstStyle/>
            <a:p>
              <a:pPr marL="0" lvl="0" indent="0" algn="ctr" defTabSz="755650">
                <a:lnSpc>
                  <a:spcPct val="10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endParaRPr lang="en-US" sz="1700" kern="1200" dirty="0"/>
            </a:p>
          </p:txBody>
        </p:sp>
      </p:grpSp>
      <p:pic>
        <p:nvPicPr>
          <p:cNvPr id="4" name="Graphic 3" descr="Periodic Graph with solid fill">
            <a:extLst>
              <a:ext uri="{FF2B5EF4-FFF2-40B4-BE49-F238E27FC236}">
                <a16:creationId xmlns:a16="http://schemas.microsoft.com/office/drawing/2014/main" id="{EF700D74-D268-FC4E-1C27-7853BE6AD5C9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5572125" y="2743200"/>
            <a:ext cx="1285876" cy="1285876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93549F6D-98ED-6379-9915-A0A9208BA097}"/>
              </a:ext>
            </a:extLst>
          </p:cNvPr>
          <p:cNvSpPr txBox="1"/>
          <p:nvPr/>
        </p:nvSpPr>
        <p:spPr>
          <a:xfrm>
            <a:off x="1225118" y="4190261"/>
            <a:ext cx="3061607" cy="4462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300" b="1" dirty="0"/>
              <a:t>Budget Performance</a:t>
            </a:r>
          </a:p>
        </p:txBody>
      </p:sp>
    </p:spTree>
    <p:extLst>
      <p:ext uri="{BB962C8B-B14F-4D97-AF65-F5344CB8AC3E}">
        <p14:creationId xmlns:p14="http://schemas.microsoft.com/office/powerpoint/2010/main" val="326507745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832592-AAF0-99DB-3EB8-B2AAFBAC4B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Marine Corps Association</a:t>
            </a:r>
            <a:br>
              <a:rPr lang="en-US" dirty="0"/>
            </a:br>
            <a:r>
              <a:rPr lang="en-US" dirty="0"/>
              <a:t>2023 Snapshot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A1E949B-FD9E-F201-AF15-B910918D0B1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r>
              <a:rPr lang="en-US" u="sng" dirty="0"/>
              <a:t>Budget Performance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B2B712D-0F82-1ADA-8E05-9C1AC61E7651}"/>
              </a:ext>
            </a:extLst>
          </p:cNvPr>
          <p:cNvSpPr>
            <a:spLocks noGrp="1"/>
          </p:cNvSpPr>
          <p:nvPr>
            <p:ph type="body" sz="half" idx="15"/>
          </p:nvPr>
        </p:nvSpPr>
        <p:spPr/>
        <p:txBody>
          <a:bodyPr>
            <a:normAutofit/>
          </a:bodyPr>
          <a:lstStyle/>
          <a:p>
            <a:pPr marL="285750" indent="-285750" algn="l">
              <a:buClr>
                <a:schemeClr val="accent1"/>
              </a:buClr>
              <a:buFont typeface="Wingdings" panose="05000000000000000000" pitchFamily="2" charset="2"/>
              <a:buChar char="v"/>
            </a:pPr>
            <a:r>
              <a:rPr lang="en-US" sz="1600" dirty="0">
                <a:solidFill>
                  <a:schemeClr val="tx1"/>
                </a:solidFill>
              </a:rPr>
              <a:t>Revenue   </a:t>
            </a:r>
          </a:p>
          <a:p>
            <a:pPr marL="285750" indent="-285750" algn="l">
              <a:buClr>
                <a:schemeClr val="accent1"/>
              </a:buClr>
              <a:buFont typeface="Wingdings" panose="05000000000000000000" pitchFamily="2" charset="2"/>
              <a:buChar char="v"/>
            </a:pPr>
            <a:r>
              <a:rPr lang="en-US" sz="1600" dirty="0">
                <a:solidFill>
                  <a:schemeClr val="tx1"/>
                </a:solidFill>
              </a:rPr>
              <a:t>Services Expenses   </a:t>
            </a:r>
          </a:p>
          <a:p>
            <a:pPr marL="285750" indent="-285750" algn="l">
              <a:buClr>
                <a:schemeClr val="accent1"/>
              </a:buClr>
              <a:buFont typeface="Wingdings" panose="05000000000000000000" pitchFamily="2" charset="2"/>
              <a:buChar char="v"/>
            </a:pPr>
            <a:r>
              <a:rPr lang="en-US" sz="1600" dirty="0">
                <a:solidFill>
                  <a:schemeClr val="tx1"/>
                </a:solidFill>
              </a:rPr>
              <a:t>Support Expenses    </a:t>
            </a:r>
          </a:p>
          <a:p>
            <a:pPr marL="285750" indent="-285750" algn="l">
              <a:buClr>
                <a:schemeClr val="accent1"/>
              </a:buClr>
              <a:buFont typeface="Wingdings" panose="05000000000000000000" pitchFamily="2" charset="2"/>
              <a:buChar char="v"/>
            </a:pPr>
            <a:r>
              <a:rPr lang="en-US" sz="1600" dirty="0">
                <a:solidFill>
                  <a:schemeClr val="tx1"/>
                </a:solidFill>
              </a:rPr>
              <a:t>Other Income</a:t>
            </a:r>
          </a:p>
          <a:p>
            <a:pPr algn="l">
              <a:buClr>
                <a:schemeClr val="accent1"/>
              </a:buClr>
            </a:pPr>
            <a:r>
              <a:rPr lang="en-US" sz="1600" dirty="0">
                <a:solidFill>
                  <a:schemeClr val="tx1"/>
                </a:solidFill>
              </a:rPr>
              <a:t>________________________</a:t>
            </a:r>
          </a:p>
          <a:p>
            <a:pPr algn="l">
              <a:buClr>
                <a:schemeClr val="accent1"/>
              </a:buClr>
            </a:pPr>
            <a:r>
              <a:rPr lang="en-US" sz="1600" dirty="0">
                <a:solidFill>
                  <a:schemeClr val="tx1"/>
                </a:solidFill>
              </a:rPr>
              <a:t>Net Income from Operations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5341734-5758-579A-8272-E904BA2E409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u="sng" dirty="0"/>
              <a:t>Contributing Factors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C96C8C78-D5D6-7293-FFD4-D262F2DB9821}"/>
              </a:ext>
            </a:extLst>
          </p:cNvPr>
          <p:cNvSpPr>
            <a:spLocks noGrp="1"/>
          </p:cNvSpPr>
          <p:nvPr>
            <p:ph type="body" sz="half" idx="16"/>
          </p:nvPr>
        </p:nvSpPr>
        <p:spPr/>
        <p:txBody>
          <a:bodyPr>
            <a:normAutofit/>
          </a:bodyPr>
          <a:lstStyle/>
          <a:p>
            <a:pPr marL="285750" indent="-285750" algn="l">
              <a:buClr>
                <a:schemeClr val="accent1"/>
              </a:buClr>
              <a:buFont typeface="Wingdings" panose="05000000000000000000" pitchFamily="2" charset="2"/>
              <a:buChar char="v"/>
            </a:pPr>
            <a:r>
              <a:rPr lang="en-US" sz="1300" dirty="0">
                <a:solidFill>
                  <a:schemeClr val="tx1"/>
                </a:solidFill>
              </a:rPr>
              <a:t>Revenue: Retail Shortfall     $1,048,000</a:t>
            </a:r>
          </a:p>
          <a:p>
            <a:pPr marL="285750" indent="-285750" algn="l">
              <a:buClr>
                <a:schemeClr val="accent1"/>
              </a:buClr>
              <a:buFont typeface="Wingdings" panose="05000000000000000000" pitchFamily="2" charset="2"/>
              <a:buChar char="v"/>
            </a:pPr>
            <a:r>
              <a:rPr lang="en-US" sz="1300" dirty="0">
                <a:solidFill>
                  <a:schemeClr val="tx1"/>
                </a:solidFill>
              </a:rPr>
              <a:t>Service: Staffing Increases      $42,000</a:t>
            </a:r>
          </a:p>
          <a:p>
            <a:pPr marL="285750" indent="-285750" algn="l">
              <a:buClr>
                <a:schemeClr val="accent1"/>
              </a:buClr>
              <a:buFont typeface="Wingdings" panose="05000000000000000000" pitchFamily="2" charset="2"/>
              <a:buChar char="v"/>
            </a:pPr>
            <a:r>
              <a:rPr lang="en-US" sz="1300" dirty="0">
                <a:solidFill>
                  <a:schemeClr val="tx1"/>
                </a:solidFill>
              </a:rPr>
              <a:t>Support: Unfilled Positions    $162,820 </a:t>
            </a:r>
          </a:p>
          <a:p>
            <a:pPr marL="285750" indent="-285750" algn="l">
              <a:buClr>
                <a:schemeClr val="accent1"/>
              </a:buClr>
              <a:buFont typeface="Wingdings" panose="05000000000000000000" pitchFamily="2" charset="2"/>
              <a:buChar char="v"/>
            </a:pPr>
            <a:r>
              <a:rPr lang="en-US" sz="1300" dirty="0">
                <a:solidFill>
                  <a:schemeClr val="tx1"/>
                </a:solidFill>
              </a:rPr>
              <a:t>Other Inc.: Grants Shortfall    $425,000</a:t>
            </a:r>
          </a:p>
          <a:p>
            <a:pPr algn="l">
              <a:buClr>
                <a:schemeClr val="accent1"/>
              </a:buClr>
            </a:pPr>
            <a:r>
              <a:rPr lang="en-US" sz="1300" dirty="0">
                <a:solidFill>
                  <a:schemeClr val="tx1"/>
                </a:solidFill>
              </a:rPr>
              <a:t>                        Rents Shortfall       $31,500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71ED99D8-0BBC-8E4F-EB06-F6506244FBE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u="sng" dirty="0"/>
              <a:t>Operational Results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B1C5EBD3-4413-7F5D-E5BD-A8F22C7029E5}"/>
              </a:ext>
            </a:extLst>
          </p:cNvPr>
          <p:cNvSpPr>
            <a:spLocks noGrp="1"/>
          </p:cNvSpPr>
          <p:nvPr>
            <p:ph type="body" sz="half" idx="17"/>
          </p:nvPr>
        </p:nvSpPr>
        <p:spPr/>
        <p:txBody>
          <a:bodyPr/>
          <a:lstStyle/>
          <a:p>
            <a:pPr algn="l"/>
            <a:r>
              <a:rPr lang="en-US" dirty="0">
                <a:solidFill>
                  <a:schemeClr val="tx1"/>
                </a:solidFill>
              </a:rPr>
              <a:t>Revenue from Services:  $9,038,484</a:t>
            </a:r>
          </a:p>
          <a:p>
            <a:pPr algn="l"/>
            <a:r>
              <a:rPr lang="en-US" dirty="0">
                <a:solidFill>
                  <a:schemeClr val="tx1"/>
                </a:solidFill>
              </a:rPr>
              <a:t>Cost of Goods:               ($3,855,177)</a:t>
            </a:r>
          </a:p>
          <a:p>
            <a:pPr algn="l"/>
            <a:r>
              <a:rPr lang="en-US" dirty="0">
                <a:solidFill>
                  <a:schemeClr val="tx1"/>
                </a:solidFill>
              </a:rPr>
              <a:t>Service Expenses:         ($4,271,887)</a:t>
            </a:r>
          </a:p>
          <a:p>
            <a:pPr algn="l"/>
            <a:r>
              <a:rPr lang="en-US" dirty="0">
                <a:solidFill>
                  <a:schemeClr val="tx1"/>
                </a:solidFill>
              </a:rPr>
              <a:t>Support Expenses:        ($2,252,323)</a:t>
            </a:r>
          </a:p>
          <a:p>
            <a:pPr algn="l"/>
            <a:r>
              <a:rPr lang="en-US" dirty="0">
                <a:solidFill>
                  <a:schemeClr val="tx1"/>
                </a:solidFill>
              </a:rPr>
              <a:t>Other Revenue:               $  876,029</a:t>
            </a:r>
          </a:p>
          <a:p>
            <a:pPr algn="l"/>
            <a:r>
              <a:rPr lang="en-US" dirty="0">
                <a:solidFill>
                  <a:schemeClr val="tx1"/>
                </a:solidFill>
              </a:rPr>
              <a:t>_________________________________</a:t>
            </a:r>
          </a:p>
          <a:p>
            <a:pPr algn="l"/>
            <a:r>
              <a:rPr lang="en-US" dirty="0">
                <a:solidFill>
                  <a:schemeClr val="tx1"/>
                </a:solidFill>
              </a:rPr>
              <a:t>Net Income from Ops:     ($464,874)</a:t>
            </a:r>
          </a:p>
          <a:p>
            <a:pPr algn="l"/>
            <a:r>
              <a:rPr lang="en-US" dirty="0">
                <a:solidFill>
                  <a:schemeClr val="tx1"/>
                </a:solidFill>
              </a:rPr>
              <a:t>2023 Budgeted Result:           ($759)</a:t>
            </a:r>
          </a:p>
          <a:p>
            <a:pPr algn="l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9" name="Multiplication Sign 8">
            <a:extLst>
              <a:ext uri="{FF2B5EF4-FFF2-40B4-BE49-F238E27FC236}">
                <a16:creationId xmlns:a16="http://schemas.microsoft.com/office/drawing/2014/main" id="{EB06D58A-2CC1-0A9C-F6ED-AA2DC2600FE5}"/>
              </a:ext>
            </a:extLst>
          </p:cNvPr>
          <p:cNvSpPr/>
          <p:nvPr/>
        </p:nvSpPr>
        <p:spPr>
          <a:xfrm>
            <a:off x="2148396" y="2707689"/>
            <a:ext cx="532660" cy="488272"/>
          </a:xfrm>
          <a:prstGeom prst="mathMultiply">
            <a:avLst/>
          </a:prstGeom>
          <a:solidFill>
            <a:srgbClr val="C0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Multiplication Sign 9">
            <a:extLst>
              <a:ext uri="{FF2B5EF4-FFF2-40B4-BE49-F238E27FC236}">
                <a16:creationId xmlns:a16="http://schemas.microsoft.com/office/drawing/2014/main" id="{E2E1C856-9EEA-9766-2E98-E0195E2D8A7F}"/>
              </a:ext>
            </a:extLst>
          </p:cNvPr>
          <p:cNvSpPr/>
          <p:nvPr/>
        </p:nvSpPr>
        <p:spPr>
          <a:xfrm>
            <a:off x="3144175" y="3082031"/>
            <a:ext cx="532660" cy="488272"/>
          </a:xfrm>
          <a:prstGeom prst="mathMultiply">
            <a:avLst/>
          </a:prstGeom>
          <a:solidFill>
            <a:srgbClr val="C0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Graphic 10" descr="Checkmark with solid fill">
            <a:extLst>
              <a:ext uri="{FF2B5EF4-FFF2-40B4-BE49-F238E27FC236}">
                <a16:creationId xmlns:a16="http://schemas.microsoft.com/office/drawing/2014/main" id="{890DF3E4-38A8-DCE8-48A3-F3F3E2F8133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199489" y="3474489"/>
            <a:ext cx="443523" cy="443523"/>
          </a:xfrm>
          <a:prstGeom prst="rect">
            <a:avLst/>
          </a:prstGeom>
        </p:spPr>
      </p:pic>
      <p:sp>
        <p:nvSpPr>
          <p:cNvPr id="12" name="Multiplication Sign 11">
            <a:extLst>
              <a:ext uri="{FF2B5EF4-FFF2-40B4-BE49-F238E27FC236}">
                <a16:creationId xmlns:a16="http://schemas.microsoft.com/office/drawing/2014/main" id="{0E8FD53D-9C0A-FBB0-C4F0-FB429FD24697}"/>
              </a:ext>
            </a:extLst>
          </p:cNvPr>
          <p:cNvSpPr/>
          <p:nvPr/>
        </p:nvSpPr>
        <p:spPr>
          <a:xfrm>
            <a:off x="3136777" y="3855868"/>
            <a:ext cx="532660" cy="488272"/>
          </a:xfrm>
          <a:prstGeom prst="mathMultiply">
            <a:avLst/>
          </a:prstGeom>
          <a:solidFill>
            <a:srgbClr val="C0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223590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1">
                <a:shade val="80000"/>
                <a:lumMod val="80000"/>
              </a:schemeClr>
              <a:schemeClr val="bg1">
                <a:tint val="98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F84941-18B9-38F2-55B9-2FBBB13846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3743" y="609599"/>
            <a:ext cx="3413156" cy="5273675"/>
          </a:xfrm>
        </p:spPr>
        <p:txBody>
          <a:bodyPr>
            <a:normAutofit/>
          </a:bodyPr>
          <a:lstStyle/>
          <a:p>
            <a:pPr algn="l"/>
            <a:r>
              <a:rPr lang="en-US" dirty="0"/>
              <a:t>Marine Corps Association</a:t>
            </a:r>
            <a:br>
              <a:rPr lang="en-US" dirty="0"/>
            </a:br>
            <a:br>
              <a:rPr lang="en-US" dirty="0"/>
            </a:br>
            <a:r>
              <a:rPr lang="en-US" sz="3600" dirty="0"/>
              <a:t>Cash Position</a:t>
            </a:r>
            <a:br>
              <a:rPr lang="en-US" sz="3600" dirty="0"/>
            </a:br>
            <a:br>
              <a:rPr lang="en-US" sz="3600" dirty="0"/>
            </a:br>
            <a:endParaRPr lang="en-US" sz="3600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82AABC82-C2D1-4340-A6DF-6E73DF06FC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64" r="2807" b="1446"/>
          <a:stretch/>
        </p:blipFill>
        <p:spPr>
          <a:xfrm>
            <a:off x="4639056" y="2"/>
            <a:ext cx="7552944" cy="6857998"/>
          </a:xfrm>
          <a:prstGeom prst="rect">
            <a:avLst/>
          </a:prstGeom>
        </p:spPr>
      </p:pic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FDD73D88-F6AF-6C52-CB95-5B7B73F56E9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15557991"/>
              </p:ext>
            </p:extLst>
          </p:nvPr>
        </p:nvGraphicFramePr>
        <p:xfrm>
          <a:off x="5282521" y="709683"/>
          <a:ext cx="6266011" cy="489954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pic>
        <p:nvPicPr>
          <p:cNvPr id="10" name="Graphic 9" descr="Checkmark with solid fill">
            <a:extLst>
              <a:ext uri="{FF2B5EF4-FFF2-40B4-BE49-F238E27FC236}">
                <a16:creationId xmlns:a16="http://schemas.microsoft.com/office/drawing/2014/main" id="{42A7EBA5-0E96-73A2-C639-9A1A0C97DE0D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1388614" y="4460660"/>
            <a:ext cx="1327951" cy="13279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130933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73C0C2-C444-0829-0135-2D9F43E290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Marine Corps Association Foundation</a:t>
            </a:r>
            <a:br>
              <a:rPr lang="en-US" dirty="0"/>
            </a:br>
            <a:r>
              <a:rPr lang="en-US" dirty="0"/>
              <a:t>2023 Snapshot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8A77C934-B549-78CA-8710-D4A5FB431EA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53931516"/>
              </p:ext>
            </p:extLst>
          </p:nvPr>
        </p:nvGraphicFramePr>
        <p:xfrm>
          <a:off x="913795" y="2076450"/>
          <a:ext cx="10353762" cy="371474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TextBox 3">
            <a:extLst>
              <a:ext uri="{FF2B5EF4-FFF2-40B4-BE49-F238E27FC236}">
                <a16:creationId xmlns:a16="http://schemas.microsoft.com/office/drawing/2014/main" id="{1B407EDF-8ADA-2993-B9EC-12AA910180DD}"/>
              </a:ext>
            </a:extLst>
          </p:cNvPr>
          <p:cNvSpPr txBox="1"/>
          <p:nvPr/>
        </p:nvSpPr>
        <p:spPr>
          <a:xfrm>
            <a:off x="9392574" y="3604334"/>
            <a:ext cx="1890943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/>
              <a:t>Cash Position:</a:t>
            </a:r>
          </a:p>
          <a:p>
            <a:endParaRPr lang="en-US" sz="1400" dirty="0"/>
          </a:p>
          <a:p>
            <a:r>
              <a:rPr lang="en-US" sz="1400" b="1" dirty="0"/>
              <a:t>+ $185,359 from PY</a:t>
            </a:r>
          </a:p>
        </p:txBody>
      </p:sp>
    </p:spTree>
    <p:extLst>
      <p:ext uri="{BB962C8B-B14F-4D97-AF65-F5344CB8AC3E}">
        <p14:creationId xmlns:p14="http://schemas.microsoft.com/office/powerpoint/2010/main" val="404627859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6EC072-EC23-59AB-9048-D5CFE7199C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Marine Corps Association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87A42BD-F62F-065E-55C1-6E095AD3C95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u="sng" dirty="0"/>
              <a:t>2023 Actual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6E90F3F-13D1-290C-CCF7-18F5F16CC5BF}"/>
              </a:ext>
            </a:extLst>
          </p:cNvPr>
          <p:cNvSpPr>
            <a:spLocks noGrp="1"/>
          </p:cNvSpPr>
          <p:nvPr>
            <p:ph type="body" sz="half" idx="15"/>
          </p:nvPr>
        </p:nvSpPr>
        <p:spPr/>
        <p:txBody>
          <a:bodyPr/>
          <a:lstStyle/>
          <a:p>
            <a:pPr algn="l"/>
            <a:r>
              <a:rPr lang="en-US" dirty="0">
                <a:solidFill>
                  <a:schemeClr val="tx1"/>
                </a:solidFill>
              </a:rPr>
              <a:t>Revenue from Services:  $9,038,484</a:t>
            </a:r>
          </a:p>
          <a:p>
            <a:pPr algn="l"/>
            <a:r>
              <a:rPr lang="en-US" dirty="0">
                <a:solidFill>
                  <a:schemeClr val="tx1"/>
                </a:solidFill>
              </a:rPr>
              <a:t>Cost of Goods:               ($3,855,177)</a:t>
            </a:r>
          </a:p>
          <a:p>
            <a:pPr algn="l"/>
            <a:r>
              <a:rPr lang="en-US" dirty="0">
                <a:solidFill>
                  <a:schemeClr val="tx1"/>
                </a:solidFill>
              </a:rPr>
              <a:t>Service Expenses:         ($4,271,887)</a:t>
            </a:r>
          </a:p>
          <a:p>
            <a:pPr algn="l"/>
            <a:r>
              <a:rPr lang="en-US" dirty="0">
                <a:solidFill>
                  <a:schemeClr val="tx1"/>
                </a:solidFill>
              </a:rPr>
              <a:t>Support Expenses:        ($2,252,323)</a:t>
            </a:r>
          </a:p>
          <a:p>
            <a:pPr algn="l"/>
            <a:r>
              <a:rPr lang="en-US" dirty="0">
                <a:solidFill>
                  <a:schemeClr val="tx1"/>
                </a:solidFill>
              </a:rPr>
              <a:t>Other Revenue:               $  876,029</a:t>
            </a:r>
          </a:p>
          <a:p>
            <a:pPr algn="l"/>
            <a:r>
              <a:rPr lang="en-US" dirty="0">
                <a:solidFill>
                  <a:schemeClr val="tx1"/>
                </a:solidFill>
              </a:rPr>
              <a:t>_________________________________</a:t>
            </a:r>
          </a:p>
          <a:p>
            <a:pPr algn="l"/>
            <a:r>
              <a:rPr lang="en-US" dirty="0">
                <a:solidFill>
                  <a:schemeClr val="tx1"/>
                </a:solidFill>
              </a:rPr>
              <a:t>Net Income from Ops:     ($464,874)</a:t>
            </a:r>
          </a:p>
          <a:p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6F87143-6445-0ED4-C4EE-537A5D5BBEE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u="sng" dirty="0"/>
              <a:t>2023 Budget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385B44FC-CF75-C7D6-537E-7B92ACD876F6}"/>
              </a:ext>
            </a:extLst>
          </p:cNvPr>
          <p:cNvSpPr>
            <a:spLocks noGrp="1"/>
          </p:cNvSpPr>
          <p:nvPr>
            <p:ph type="body" sz="half" idx="16"/>
          </p:nvPr>
        </p:nvSpPr>
        <p:spPr/>
        <p:txBody>
          <a:bodyPr/>
          <a:lstStyle/>
          <a:p>
            <a:pPr algn="l"/>
            <a:r>
              <a:rPr lang="en-US" dirty="0">
                <a:solidFill>
                  <a:schemeClr val="tx1"/>
                </a:solidFill>
              </a:rPr>
              <a:t>Revenue from Services:  $9,951,567</a:t>
            </a:r>
          </a:p>
          <a:p>
            <a:pPr algn="l"/>
            <a:r>
              <a:rPr lang="en-US" dirty="0">
                <a:solidFill>
                  <a:schemeClr val="tx1"/>
                </a:solidFill>
              </a:rPr>
              <a:t>Cost of Goods:               ($4,616,618)</a:t>
            </a:r>
          </a:p>
          <a:p>
            <a:pPr algn="l"/>
            <a:r>
              <a:rPr lang="en-US" dirty="0">
                <a:solidFill>
                  <a:schemeClr val="tx1"/>
                </a:solidFill>
              </a:rPr>
              <a:t>Service Expenses:         ($4,229,765)</a:t>
            </a:r>
          </a:p>
          <a:p>
            <a:pPr algn="l"/>
            <a:r>
              <a:rPr lang="en-US" dirty="0">
                <a:solidFill>
                  <a:schemeClr val="tx1"/>
                </a:solidFill>
              </a:rPr>
              <a:t>Support Expenses:        ($2,414,143)</a:t>
            </a:r>
          </a:p>
          <a:p>
            <a:pPr algn="l"/>
            <a:r>
              <a:rPr lang="en-US" dirty="0">
                <a:solidFill>
                  <a:schemeClr val="tx1"/>
                </a:solidFill>
              </a:rPr>
              <a:t>Other Revenue:              $1,308,200</a:t>
            </a:r>
          </a:p>
          <a:p>
            <a:pPr algn="l"/>
            <a:r>
              <a:rPr lang="en-US" dirty="0">
                <a:solidFill>
                  <a:schemeClr val="tx1"/>
                </a:solidFill>
              </a:rPr>
              <a:t>_________________________________</a:t>
            </a:r>
          </a:p>
          <a:p>
            <a:pPr algn="l"/>
            <a:r>
              <a:rPr lang="en-US" dirty="0">
                <a:solidFill>
                  <a:schemeClr val="tx1"/>
                </a:solidFill>
              </a:rPr>
              <a:t>Net Income from Ops:             ($759)</a:t>
            </a:r>
          </a:p>
          <a:p>
            <a:endParaRPr lang="en-US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9DC5EE3A-5EBF-2551-590E-4CC6946E461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u="sng" dirty="0"/>
              <a:t>2024 Budget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72E64CC1-8003-106E-02BB-D76EC65EEED7}"/>
              </a:ext>
            </a:extLst>
          </p:cNvPr>
          <p:cNvSpPr>
            <a:spLocks noGrp="1"/>
          </p:cNvSpPr>
          <p:nvPr>
            <p:ph type="body" sz="half" idx="17"/>
          </p:nvPr>
        </p:nvSpPr>
        <p:spPr/>
        <p:txBody>
          <a:bodyPr/>
          <a:lstStyle/>
          <a:p>
            <a:pPr algn="l"/>
            <a:r>
              <a:rPr lang="en-US" dirty="0">
                <a:solidFill>
                  <a:schemeClr val="tx1"/>
                </a:solidFill>
              </a:rPr>
              <a:t>Revenue from Services:  $9,914,376</a:t>
            </a:r>
          </a:p>
          <a:p>
            <a:pPr algn="l"/>
            <a:r>
              <a:rPr lang="en-US" dirty="0">
                <a:solidFill>
                  <a:schemeClr val="tx1"/>
                </a:solidFill>
              </a:rPr>
              <a:t>Cost of Goods:               ($4,188,424)</a:t>
            </a:r>
          </a:p>
          <a:p>
            <a:pPr algn="l"/>
            <a:r>
              <a:rPr lang="en-US" dirty="0">
                <a:solidFill>
                  <a:schemeClr val="tx1"/>
                </a:solidFill>
              </a:rPr>
              <a:t>Service Expenses:         ($4,545,506)</a:t>
            </a:r>
          </a:p>
          <a:p>
            <a:pPr algn="l"/>
            <a:r>
              <a:rPr lang="en-US" dirty="0">
                <a:solidFill>
                  <a:schemeClr val="tx1"/>
                </a:solidFill>
              </a:rPr>
              <a:t>Support Expenses:        ($2,416,621)</a:t>
            </a:r>
          </a:p>
          <a:p>
            <a:pPr algn="l"/>
            <a:r>
              <a:rPr lang="en-US" dirty="0">
                <a:solidFill>
                  <a:schemeClr val="tx1"/>
                </a:solidFill>
              </a:rPr>
              <a:t>Other Revenue:               $  875,020</a:t>
            </a:r>
          </a:p>
          <a:p>
            <a:pPr algn="l"/>
            <a:r>
              <a:rPr lang="en-US" dirty="0">
                <a:solidFill>
                  <a:schemeClr val="tx1"/>
                </a:solidFill>
              </a:rPr>
              <a:t>_________________________________</a:t>
            </a:r>
          </a:p>
          <a:p>
            <a:pPr algn="l"/>
            <a:r>
              <a:rPr lang="en-US" dirty="0">
                <a:solidFill>
                  <a:schemeClr val="tx1"/>
                </a:solidFill>
              </a:rPr>
              <a:t>Net Income from Ops:     ($361,155)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861605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A7828B-3D05-3218-E1F5-D8AB0E22A4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Marine Corps </a:t>
            </a:r>
            <a:r>
              <a:rPr lang="en-US"/>
              <a:t>Association Foundation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645A154-8866-1CD7-13A6-58DB6F5C651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u="sng" dirty="0"/>
              <a:t>2023 Actual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B135F21-FA38-2A78-2F2E-28A444EDEAE0}"/>
              </a:ext>
            </a:extLst>
          </p:cNvPr>
          <p:cNvSpPr>
            <a:spLocks noGrp="1"/>
          </p:cNvSpPr>
          <p:nvPr>
            <p:ph type="body" sz="half" idx="15"/>
          </p:nvPr>
        </p:nvSpPr>
        <p:spPr/>
        <p:txBody>
          <a:bodyPr/>
          <a:lstStyle/>
          <a:p>
            <a:pPr algn="l"/>
            <a:r>
              <a:rPr lang="en-US" dirty="0">
                <a:solidFill>
                  <a:schemeClr val="tx1"/>
                </a:solidFill>
              </a:rPr>
              <a:t>Total Contributions:              $2,377,688</a:t>
            </a:r>
          </a:p>
          <a:p>
            <a:pPr algn="l"/>
            <a:r>
              <a:rPr lang="en-US" dirty="0">
                <a:solidFill>
                  <a:schemeClr val="tx1"/>
                </a:solidFill>
              </a:rPr>
              <a:t>Expenses:</a:t>
            </a:r>
          </a:p>
          <a:p>
            <a:pPr algn="l"/>
            <a:r>
              <a:rPr lang="en-US" dirty="0">
                <a:solidFill>
                  <a:schemeClr val="tx1"/>
                </a:solidFill>
              </a:rPr>
              <a:t>   Program Delivery:             $1,357,230</a:t>
            </a:r>
          </a:p>
          <a:p>
            <a:pPr algn="l"/>
            <a:r>
              <a:rPr lang="en-US" dirty="0">
                <a:solidFill>
                  <a:schemeClr val="tx1"/>
                </a:solidFill>
              </a:rPr>
              <a:t>   Management &amp; General:   $   136,223</a:t>
            </a:r>
          </a:p>
          <a:p>
            <a:pPr algn="l"/>
            <a:r>
              <a:rPr lang="en-US" dirty="0">
                <a:solidFill>
                  <a:schemeClr val="tx1"/>
                </a:solidFill>
              </a:rPr>
              <a:t>   Fundraising Expense:        $   756,750</a:t>
            </a:r>
          </a:p>
          <a:p>
            <a:pPr algn="l"/>
            <a:r>
              <a:rPr lang="en-US" dirty="0">
                <a:solidFill>
                  <a:schemeClr val="tx1"/>
                </a:solidFill>
              </a:rPr>
              <a:t>                                           ___________</a:t>
            </a:r>
          </a:p>
          <a:p>
            <a:pPr algn="l"/>
            <a:r>
              <a:rPr lang="en-US" dirty="0">
                <a:solidFill>
                  <a:schemeClr val="tx1"/>
                </a:solidFill>
              </a:rPr>
              <a:t>Total Expenses:                    $2,250,203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BCAB9C8-4A3B-C84D-9D8A-2E0889C7609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u="sng" dirty="0"/>
              <a:t>2023 Budget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1624B144-DA08-1782-3767-43AF572210CE}"/>
              </a:ext>
            </a:extLst>
          </p:cNvPr>
          <p:cNvSpPr>
            <a:spLocks noGrp="1"/>
          </p:cNvSpPr>
          <p:nvPr>
            <p:ph type="body" sz="half" idx="16"/>
          </p:nvPr>
        </p:nvSpPr>
        <p:spPr/>
        <p:txBody>
          <a:bodyPr/>
          <a:lstStyle/>
          <a:p>
            <a:pPr algn="l"/>
            <a:r>
              <a:rPr lang="en-US" dirty="0">
                <a:solidFill>
                  <a:schemeClr val="tx1"/>
                </a:solidFill>
              </a:rPr>
              <a:t>Total Contributions:              $2,428,858</a:t>
            </a:r>
          </a:p>
          <a:p>
            <a:pPr algn="l"/>
            <a:r>
              <a:rPr lang="en-US" dirty="0">
                <a:solidFill>
                  <a:schemeClr val="tx1"/>
                </a:solidFill>
              </a:rPr>
              <a:t>Expenses:</a:t>
            </a:r>
          </a:p>
          <a:p>
            <a:pPr algn="l"/>
            <a:r>
              <a:rPr lang="en-US" dirty="0">
                <a:solidFill>
                  <a:schemeClr val="tx1"/>
                </a:solidFill>
              </a:rPr>
              <a:t>   Program Delivery:             $1,521,590</a:t>
            </a:r>
          </a:p>
          <a:p>
            <a:pPr algn="l"/>
            <a:r>
              <a:rPr lang="en-US" dirty="0">
                <a:solidFill>
                  <a:schemeClr val="tx1"/>
                </a:solidFill>
              </a:rPr>
              <a:t>   Management &amp; General:   $    93,881</a:t>
            </a:r>
          </a:p>
          <a:p>
            <a:pPr algn="l"/>
            <a:r>
              <a:rPr lang="en-US" dirty="0">
                <a:solidFill>
                  <a:schemeClr val="tx1"/>
                </a:solidFill>
              </a:rPr>
              <a:t>   Fundraising Expense:        $   809,974</a:t>
            </a:r>
          </a:p>
          <a:p>
            <a:pPr algn="l"/>
            <a:r>
              <a:rPr lang="en-US" dirty="0">
                <a:solidFill>
                  <a:schemeClr val="tx1"/>
                </a:solidFill>
              </a:rPr>
              <a:t>                                           ___________</a:t>
            </a:r>
          </a:p>
          <a:p>
            <a:pPr algn="l"/>
            <a:r>
              <a:rPr lang="en-US" dirty="0">
                <a:solidFill>
                  <a:schemeClr val="tx1"/>
                </a:solidFill>
              </a:rPr>
              <a:t>Total Expenses:                    $2,425,445</a:t>
            </a:r>
          </a:p>
          <a:p>
            <a:endParaRPr lang="en-US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58C90D26-6847-8F11-15CC-DC2D9DB710F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u="sng" dirty="0"/>
              <a:t>2024 Budget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C81BFF55-F9AE-0C90-CE6A-8AEA40E2F843}"/>
              </a:ext>
            </a:extLst>
          </p:cNvPr>
          <p:cNvSpPr>
            <a:spLocks noGrp="1"/>
          </p:cNvSpPr>
          <p:nvPr>
            <p:ph type="body" sz="half" idx="17"/>
          </p:nvPr>
        </p:nvSpPr>
        <p:spPr/>
        <p:txBody>
          <a:bodyPr/>
          <a:lstStyle/>
          <a:p>
            <a:pPr algn="l"/>
            <a:r>
              <a:rPr lang="en-US" dirty="0">
                <a:solidFill>
                  <a:schemeClr val="tx1"/>
                </a:solidFill>
              </a:rPr>
              <a:t>Total Contributions:              $2,610,466</a:t>
            </a:r>
          </a:p>
          <a:p>
            <a:pPr algn="l"/>
            <a:r>
              <a:rPr lang="en-US" dirty="0">
                <a:solidFill>
                  <a:schemeClr val="tx1"/>
                </a:solidFill>
              </a:rPr>
              <a:t>Expenses:</a:t>
            </a:r>
          </a:p>
          <a:p>
            <a:pPr algn="l"/>
            <a:r>
              <a:rPr lang="en-US" dirty="0">
                <a:solidFill>
                  <a:schemeClr val="tx1"/>
                </a:solidFill>
              </a:rPr>
              <a:t>   Program Delivery:             $1,579,227</a:t>
            </a:r>
          </a:p>
          <a:p>
            <a:pPr algn="l"/>
            <a:r>
              <a:rPr lang="en-US" dirty="0">
                <a:solidFill>
                  <a:schemeClr val="tx1"/>
                </a:solidFill>
              </a:rPr>
              <a:t>   Management &amp; General:   $   125,911</a:t>
            </a:r>
          </a:p>
          <a:p>
            <a:pPr algn="l"/>
            <a:r>
              <a:rPr lang="en-US" dirty="0">
                <a:solidFill>
                  <a:schemeClr val="tx1"/>
                </a:solidFill>
              </a:rPr>
              <a:t>   Fundraising Expense:        $   905,317</a:t>
            </a:r>
          </a:p>
          <a:p>
            <a:pPr algn="l"/>
            <a:r>
              <a:rPr lang="en-US" dirty="0">
                <a:solidFill>
                  <a:schemeClr val="tx1"/>
                </a:solidFill>
              </a:rPr>
              <a:t>                                           ___________</a:t>
            </a:r>
          </a:p>
          <a:p>
            <a:pPr algn="l"/>
            <a:r>
              <a:rPr lang="en-US" dirty="0">
                <a:solidFill>
                  <a:schemeClr val="tx1"/>
                </a:solidFill>
              </a:rPr>
              <a:t>Total Expenses:                    $2,610,455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62064321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lateVTI">
  <a:themeElements>
    <a:clrScheme name="Blue Green">
      <a:dk1>
        <a:sysClr val="windowText" lastClr="000000"/>
      </a:dk1>
      <a:lt1>
        <a:sysClr val="window" lastClr="FFFFFF"/>
      </a:lt1>
      <a:dk2>
        <a:srgbClr val="373545"/>
      </a:dk2>
      <a:lt2>
        <a:srgbClr val="CEDBE6"/>
      </a:lt2>
      <a:accent1>
        <a:srgbClr val="3494BA"/>
      </a:accent1>
      <a:accent2>
        <a:srgbClr val="58B6C0"/>
      </a:accent2>
      <a:accent3>
        <a:srgbClr val="75BDA7"/>
      </a:accent3>
      <a:accent4>
        <a:srgbClr val="7A8C8E"/>
      </a:accent4>
      <a:accent5>
        <a:srgbClr val="84ACB6"/>
      </a:accent5>
      <a:accent6>
        <a:srgbClr val="2683C6"/>
      </a:accent6>
      <a:hlink>
        <a:srgbClr val="6B9F25"/>
      </a:hlink>
      <a:folHlink>
        <a:srgbClr val="9F6715"/>
      </a:folHlink>
    </a:clrScheme>
    <a:fontScheme name="Arial Nova">
      <a:majorFont>
        <a:latin typeface="Arial Nova Light"/>
        <a:ea typeface=""/>
        <a:cs typeface=""/>
      </a:majorFont>
      <a:minorFont>
        <a:latin typeface="Arial Nova"/>
        <a:ea typeface=""/>
        <a:cs typeface=""/>
      </a:minorFont>
    </a:fontScheme>
    <a:fmtScheme name="Slate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0000"/>
                <a:lumMod val="90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63500" dist="25400" dir="5400000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76200" dist="38100" dir="5400000" rotWithShape="0">
              <a:srgbClr val="000000">
                <a:alpha val="7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hardEdge"/>
          </a:sp3d>
        </a:effectStyle>
      </a:effectStyleLst>
      <a:bgFillStyleLst>
        <a:solidFill>
          <a:schemeClr val="phClr"/>
        </a:solidFill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shade val="80000"/>
                <a:lumMod val="80000"/>
              </a:schemeClr>
              <a:schemeClr val="phClr">
                <a:tint val="98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ateVTI" id="{35C4A07C-0176-4A32-9BCB-B016516853F0}" vid="{9B70D35C-BCA8-4715-BB49-8BE54A7FC07C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tatus xmlns="71af3243-3dd4-4a8d-8c0d-dd76da1f02a5">Not started</Status>
    <MediaServiceKeyPoints xmlns="71af3243-3dd4-4a8d-8c0d-dd76da1f02a5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12" ma:contentTypeDescription="Create a new document." ma:contentTypeScope="" ma:versionID="a410dd7f93c95333ffa1b60ed6adedd1">
  <xsd:schema xmlns:xsd="http://www.w3.org/2001/XMLSchema" xmlns:xs="http://www.w3.org/2001/XMLSchema" xmlns:p="http://schemas.microsoft.com/office/2006/metadata/properties" xmlns:ns2="71af3243-3dd4-4a8d-8c0d-dd76da1f02a5" xmlns:ns3="16c05727-aa75-4e4a-9b5f-8a80a1165891" targetNamespace="http://schemas.microsoft.com/office/2006/metadata/properties" ma:root="true" ma:fieldsID="a936d9baba76aa3866493feff160faab" ns2:_="" ns3:_="">
    <xsd:import namespace="71af3243-3dd4-4a8d-8c0d-dd76da1f02a5"/>
    <xsd:import namespace="16c05727-aa75-4e4a-9b5f-8a80a116589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Statu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Status" ma:index="19" nillable="true" ma:displayName="Status" ma:default="Not started" ma:format="Dropdown" ma:internalName="Status">
      <xsd:simpleType>
        <xsd:restriction base="dms:Choice">
          <xsd:enumeration value="Not started"/>
          <xsd:enumeration value="In Progress"/>
          <xsd:enumeration value="Completed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F7E70FC5-1855-47AB-8CE1-CB3C873A8988}">
  <ds:schemaRefs>
    <ds:schemaRef ds:uri="http://purl.org/dc/elements/1.1/"/>
    <ds:schemaRef ds:uri="http://schemas.microsoft.com/office/2006/documentManagement/types"/>
    <ds:schemaRef ds:uri="http://purl.org/dc/terms/"/>
    <ds:schemaRef ds:uri="http://schemas.openxmlformats.org/package/2006/metadata/core-properties"/>
    <ds:schemaRef ds:uri="http://schemas.microsoft.com/office/2006/metadata/properties"/>
    <ds:schemaRef ds:uri="http://www.w3.org/XML/1998/namespace"/>
    <ds:schemaRef ds:uri="16c05727-aa75-4e4a-9b5f-8a80a1165891"/>
    <ds:schemaRef ds:uri="http://purl.org/dc/dcmitype/"/>
    <ds:schemaRef ds:uri="71af3243-3dd4-4a8d-8c0d-dd76da1f02a5"/>
    <ds:schemaRef ds:uri="http://schemas.microsoft.com/office/infopath/2007/PartnerControls"/>
  </ds:schemaRefs>
</ds:datastoreItem>
</file>

<file path=customXml/itemProps2.xml><?xml version="1.0" encoding="utf-8"?>
<ds:datastoreItem xmlns:ds="http://schemas.openxmlformats.org/officeDocument/2006/customXml" ds:itemID="{30CB38EC-895A-4F8F-8F75-E263501ABB5A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5560E646-30AD-4BA0-97EA-A7A07DF5499A}">
  <ds:schemaRefs>
    <ds:schemaRef ds:uri="16c05727-aa75-4e4a-9b5f-8a80a1165891"/>
    <ds:schemaRef ds:uri="71af3243-3dd4-4a8d-8c0d-dd76da1f02a5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Integer pillars</Template>
  <TotalTime>1350</TotalTime>
  <Words>497</Words>
  <Application>Microsoft Office PowerPoint</Application>
  <PresentationFormat>Widescreen</PresentationFormat>
  <Paragraphs>108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2" baseType="lpstr">
      <vt:lpstr>Arial Nova</vt:lpstr>
      <vt:lpstr>Arial Nova Light</vt:lpstr>
      <vt:lpstr>Wingdings</vt:lpstr>
      <vt:lpstr>Wingdings 2</vt:lpstr>
      <vt:lpstr>SlateVTI</vt:lpstr>
      <vt:lpstr>Marine Corps Association </vt:lpstr>
      <vt:lpstr>Marine Corps Association 2023 Financial Review</vt:lpstr>
      <vt:lpstr>Marine Corps Association 2023 Snapshot</vt:lpstr>
      <vt:lpstr>Marine Corps Association  Cash Position  </vt:lpstr>
      <vt:lpstr>Marine Corps Association Foundation 2023 Snapshot</vt:lpstr>
      <vt:lpstr>Marine Corps Association</vt:lpstr>
      <vt:lpstr>Marine Corps Association Foundation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Marine Corps Association </dc:title>
  <dc:creator>Angela Hillman</dc:creator>
  <cp:lastModifiedBy>Angela Hillman</cp:lastModifiedBy>
  <cp:revision>1</cp:revision>
  <cp:lastPrinted>2024-01-30T14:28:04Z</cp:lastPrinted>
  <dcterms:created xsi:type="dcterms:W3CDTF">2024-01-29T16:05:44Z</dcterms:created>
  <dcterms:modified xsi:type="dcterms:W3CDTF">2024-01-30T14:39:47Z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