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65"/>
    <p:restoredTop sz="95680"/>
  </p:normalViewPr>
  <p:slideViewPr>
    <p:cSldViewPr snapToGrid="0" snapToObjects="1">
      <p:cViewPr varScale="1">
        <p:scale>
          <a:sx n="90" d="100"/>
          <a:sy n="90" d="100"/>
        </p:scale>
        <p:origin x="192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Revenue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rgbClr val="CA5465"/>
              </a:solidFill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CA5465"/>
              </a:solidFill>
              <a:ln>
                <a:solidFill>
                  <a:srgbClr val="CA5465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E21A-487D-B361-D47478B0217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rgbClr val="CA5465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E21A-487D-B361-D47478B0217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CA5465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E21A-487D-B361-D47478B0217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rgbClr val="CA5465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E21A-487D-B361-D47478B02175}"/>
              </c:ext>
            </c:extLst>
          </c:dPt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FY17</c:v>
                </c:pt>
                <c:pt idx="1">
                  <c:v>FY18</c:v>
                </c:pt>
                <c:pt idx="2">
                  <c:v>FY19</c:v>
                </c:pt>
                <c:pt idx="3">
                  <c:v>FY20</c:v>
                </c:pt>
                <c:pt idx="4">
                  <c:v>FY21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217419</c:v>
                </c:pt>
                <c:pt idx="1">
                  <c:v>344907</c:v>
                </c:pt>
                <c:pt idx="2">
                  <c:v>384155</c:v>
                </c:pt>
                <c:pt idx="3">
                  <c:v>388883</c:v>
                </c:pt>
                <c:pt idx="4">
                  <c:v>381242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1A-487D-B361-D47478B021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931316128"/>
        <c:axId val="1931309472"/>
      </c:barChart>
      <c:catAx>
        <c:axId val="193131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1309472"/>
        <c:crosses val="autoZero"/>
        <c:auto val="1"/>
        <c:lblAlgn val="ctr"/>
        <c:lblOffset val="100"/>
        <c:noMultiLvlLbl val="0"/>
      </c:catAx>
      <c:valAx>
        <c:axId val="1931309472"/>
        <c:scaling>
          <c:orientation val="minMax"/>
        </c:scaling>
        <c:delete val="0"/>
        <c:axPos val="l"/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1316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F95E7-6EB2-B845-803C-86F3AD802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7A82CE-4DA0-F442-9D88-F2BDF73D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303E9-C893-A04A-A4A0-B7DBD0B4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965FA-AFBD-5549-A65A-B948D2D3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71C3-C847-D245-A8DF-8EDDAB95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4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42E81-440E-2841-965F-D6DEB295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48C3F-79B7-5E49-A817-14F395DD3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B80E8-3CD1-0948-BC23-FB3835F7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6A8AE-8872-3345-A5A9-361C92BB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0BAC2-8DB7-3C43-B06A-9556156D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6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195DE6-731C-D648-86A4-8608EC09F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36525-B34D-F345-AED7-5FC98DC71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FCAD7-FE59-D649-BFA6-EDF7A437E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34ECF-1AF4-D141-96EE-804E6454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76D51-9968-4946-B992-9B04A159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8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28D67-DD3A-E941-9FF5-7D3C1EE3E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78FC6-48F0-9F49-ACDF-B846D3E70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6AABB-54AC-0B4D-9292-394CD1570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52805-ED23-BF47-B6AB-302E7E47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26195-6809-304E-BE3A-E4736AB7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247B-FD54-E74E-8EE9-CD96360A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21818-BC7D-BD4D-A997-4D53E83F4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CF951-139F-E841-915D-ED88CFDE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EAC55-F745-B244-87DA-B612B660F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BB2B-FA00-504E-8563-4CDAC37D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4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04E9-8011-D14F-8006-A76D69F25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82ABF-866B-0B48-8D26-A903993A2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5E4A05-C169-C446-91B6-A8CE19385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9833C-C40E-0349-8786-273AF6ABD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2CA09-12C4-2241-8938-46395303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22AE9-2C64-3A44-A066-2A87D049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4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CAC50-75BB-2441-B088-43E29139F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D6552-CDF7-F343-A7B2-46E8301AA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E3B9D-0CEE-784B-A02A-BE5777E56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EDE981-1D5D-5046-824F-5E0B0A0E2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FFAF2E-8BA0-B247-B1C9-8683277F7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D6A6EF-0584-9448-BA80-13CCF4DA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91A94C-C636-E348-A6B3-3F5C516DF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252406-63C1-AA44-B0C7-1AD94EC8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B3F1D-1405-5942-AA9B-ED008E7B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01D71A-51C8-0142-983C-252749977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EE2AF-F282-C745-8645-03EE98D0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3A342-A32F-FE4C-A8F1-7551657E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0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A48424-BD94-C341-9D39-FFDB953B4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D3E592-538A-254F-94A0-1E7E9681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8A83E-1CB6-DA42-8E18-87A50406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8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1E75-B453-874B-90FF-760818FD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665DF-E425-D945-9340-52205CBEF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C0E468-562B-0A43-B456-6B8B39D12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FD8B1-5A83-0941-8727-2D0F19AA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BF6BD-7BE9-1948-B83D-4AC16A010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07401-F65E-B349-A3D4-03328F68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CB0BF-5F45-5846-87A9-F373916FB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682C9D-2143-7049-82D6-4EC9449C82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4BB26-4B5A-8F47-8A28-3016F953B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52781-88A5-B141-AED1-503B57840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CA2FC9-845E-BA4A-8381-3293312D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3D589-27D0-7D4F-8C37-1F40BF42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6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E0BD5E-1863-704F-8CD8-85E9B0E14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D221E-8D06-D849-94FD-7A80A2E67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19044-758F-C949-9A49-4DC96B590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82A93-3C99-DB40-85E2-7A1D7F61EFE1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47E2D-2260-9147-8318-4805E6D85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8473F-B44D-2341-9BFB-B99809811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3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jpg"/><Relationship Id="rId10" Type="http://schemas.openxmlformats.org/officeDocument/2006/relationships/image" Target="../media/image7.png"/><Relationship Id="rId4" Type="http://schemas.openxmlformats.org/officeDocument/2006/relationships/hyperlink" Target="https://en.wikipedia.org/wiki/Eagle,_Globe,_and_Anchor" TargetMode="Externa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1.wdp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136631" y="329609"/>
            <a:ext cx="11949066" cy="6528391"/>
            <a:chOff x="1003520" y="0"/>
            <a:chExt cx="1118848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520" y="0"/>
              <a:ext cx="2588189" cy="993544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775A5F6D-5F2C-B543-9161-E729FDB9CBB1}"/>
              </a:ext>
            </a:extLst>
          </p:cNvPr>
          <p:cNvSpPr txBox="1"/>
          <p:nvPr/>
        </p:nvSpPr>
        <p:spPr>
          <a:xfrm>
            <a:off x="4353208" y="474401"/>
            <a:ext cx="34855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Five Year Direct Mail </a:t>
            </a:r>
          </a:p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Net Revenue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C06C232-7368-41AB-829F-74D1855D1BD9}"/>
              </a:ext>
            </a:extLst>
          </p:cNvPr>
          <p:cNvGraphicFramePr/>
          <p:nvPr/>
        </p:nvGraphicFramePr>
        <p:xfrm>
          <a:off x="1531089" y="1594884"/>
          <a:ext cx="8590244" cy="475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E6DDE4F-3309-4692-9C6F-392D10F6D69A}"/>
              </a:ext>
            </a:extLst>
          </p:cNvPr>
          <p:cNvSpPr txBox="1"/>
          <p:nvPr/>
        </p:nvSpPr>
        <p:spPr>
          <a:xfrm>
            <a:off x="9888278" y="6359465"/>
            <a:ext cx="2161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FY21 results are estimated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2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D79FF95-E39A-9248-A56D-94331A10EC00}"/>
              </a:ext>
            </a:extLst>
          </p:cNvPr>
          <p:cNvSpPr txBox="1"/>
          <p:nvPr/>
        </p:nvSpPr>
        <p:spPr>
          <a:xfrm>
            <a:off x="5399999" y="426426"/>
            <a:ext cx="66086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MCAF YEAR-END DASHBOARD 2021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(Elements that provide the net result)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1E1379-A49C-7640-A11A-2DC9450E08A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4243865" y="5223764"/>
            <a:ext cx="3380241" cy="1397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862D5AC-6CA2-9743-8808-47E5F68587B3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4222457" y="3684101"/>
            <a:ext cx="3384957" cy="1371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11716AF-F41F-4240-A8AD-B70985C8CE14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4218743" y="2183349"/>
            <a:ext cx="3405363" cy="137405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3A5DD36-409F-AD4A-A1C5-5B0170DD5074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336553" y="3686660"/>
            <a:ext cx="3429000" cy="13690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3DDAC6-E7C3-2640-9087-EA022010F23D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336553" y="2183349"/>
            <a:ext cx="3435720" cy="139973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8C4D89C-D523-BB4B-8342-25C6946B820D}"/>
              </a:ext>
            </a:extLst>
          </p:cNvPr>
          <p:cNvSpPr txBox="1"/>
          <p:nvPr/>
        </p:nvSpPr>
        <p:spPr>
          <a:xfrm>
            <a:off x="1438274" y="1684306"/>
            <a:ext cx="1225557" cy="40011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Revenue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155ABC-68D4-A04D-BF0B-C451D8666FF9}"/>
              </a:ext>
            </a:extLst>
          </p:cNvPr>
          <p:cNvSpPr txBox="1"/>
          <p:nvPr/>
        </p:nvSpPr>
        <p:spPr>
          <a:xfrm>
            <a:off x="5333164" y="1680572"/>
            <a:ext cx="1225557" cy="40011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Expense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D8131779-E738-D240-8BDC-87F48D04AE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61277" y="3684101"/>
            <a:ext cx="3441699" cy="137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183383" y="335015"/>
            <a:ext cx="12192000" cy="6858000"/>
            <a:chOff x="0" y="0"/>
            <a:chExt cx="12192000" cy="7047412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7047412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5EC3F312-0673-C949-9E85-7738AC3211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41475" y="2612962"/>
            <a:ext cx="2971180" cy="1184086"/>
          </a:xfrm>
          <a:prstGeom prst="rect">
            <a:avLst/>
          </a:prstGeom>
        </p:spPr>
      </p:pic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CCB12E81-5F89-4645-A8BD-A07F463A88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2595468"/>
            <a:ext cx="2971180" cy="1201580"/>
          </a:xfrm>
          <a:prstGeom prst="rect">
            <a:avLst/>
          </a:prstGeom>
        </p:spPr>
      </p:pic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DE10D10-295C-AD47-8225-9BC7494ECC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94380" y="2612961"/>
            <a:ext cx="2927325" cy="1184087"/>
          </a:xfrm>
          <a:prstGeom prst="rect">
            <a:avLst/>
          </a:prstGeom>
        </p:spPr>
      </p:pic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9E789D14-33F1-E74D-8B75-C247F9070F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6565" y="2595468"/>
            <a:ext cx="2912306" cy="116925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BC507CB-99D2-5A4E-A5FE-F2A01E567AE4}"/>
              </a:ext>
            </a:extLst>
          </p:cNvPr>
          <p:cNvSpPr txBox="1"/>
          <p:nvPr/>
        </p:nvSpPr>
        <p:spPr>
          <a:xfrm>
            <a:off x="183383" y="4157395"/>
            <a:ext cx="119292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2018**                 2019**                   2020***              2021****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74AE0EC-450F-CF4C-96A4-FD055FDCB65D}"/>
              </a:ext>
            </a:extLst>
          </p:cNvPr>
          <p:cNvSpPr txBox="1"/>
          <p:nvPr/>
        </p:nvSpPr>
        <p:spPr>
          <a:xfrm>
            <a:off x="2787832" y="1861297"/>
            <a:ext cx="66163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Net Result Year-End Comparisons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DF66F2-6D5A-3C49-B0B6-23B60491D21A}"/>
              </a:ext>
            </a:extLst>
          </p:cNvPr>
          <p:cNvSpPr txBox="1"/>
          <p:nvPr/>
        </p:nvSpPr>
        <p:spPr>
          <a:xfrm>
            <a:off x="3212254" y="3764015"/>
            <a:ext cx="25789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6">
                    <a:lumMod val="50000"/>
                  </a:schemeClr>
                </a:solidFill>
              </a:rPr>
              <a:t>* Planned Budget deficit of $48K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6BA2C3-5141-564F-8E44-3A5A9393086C}"/>
              </a:ext>
            </a:extLst>
          </p:cNvPr>
          <p:cNvSpPr txBox="1"/>
          <p:nvPr/>
        </p:nvSpPr>
        <p:spPr>
          <a:xfrm>
            <a:off x="569220" y="5182450"/>
            <a:ext cx="3561346" cy="156966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** $125K MCA to MCAF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*** $10K MCA to MCAF</a:t>
            </a:r>
          </a:p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**** $25K MCA to MCAF</a:t>
            </a:r>
          </a:p>
          <a:p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2022 Budget: $0 MCA to MCAF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E0C3C0-2271-B84C-9103-DCF0B1897837}"/>
              </a:ext>
            </a:extLst>
          </p:cNvPr>
          <p:cNvSpPr txBox="1"/>
          <p:nvPr/>
        </p:nvSpPr>
        <p:spPr>
          <a:xfrm>
            <a:off x="4493468" y="3482541"/>
            <a:ext cx="3244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760453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71</Words>
  <Application>Microsoft Macintosh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Hillman</dc:creator>
  <cp:lastModifiedBy>Timothy Mundy</cp:lastModifiedBy>
  <cp:revision>13</cp:revision>
  <cp:lastPrinted>2022-01-26T18:18:28Z</cp:lastPrinted>
  <dcterms:created xsi:type="dcterms:W3CDTF">2022-01-16T03:27:00Z</dcterms:created>
  <dcterms:modified xsi:type="dcterms:W3CDTF">2022-01-31T14:14:01Z</dcterms:modified>
</cp:coreProperties>
</file>