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43"/>
    <p:restoredTop sz="95680"/>
  </p:normalViewPr>
  <p:slideViewPr>
    <p:cSldViewPr snapToGrid="0" snapToObjects="1">
      <p:cViewPr varScale="1">
        <p:scale>
          <a:sx n="116" d="100"/>
          <a:sy n="116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F95E7-6EB2-B845-803C-86F3AD802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7A82CE-4DA0-F442-9D88-F2BDF73D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303E9-C893-A04A-A4A0-B7DBD0B4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965FA-AFBD-5549-A65A-B948D2D32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71C3-C847-D245-A8DF-8EDDAB95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4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42E81-440E-2841-965F-D6DEB295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48C3F-79B7-5E49-A817-14F395DD3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B80E8-3CD1-0948-BC23-FB3835F7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6A8AE-8872-3345-A5A9-361C92BB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0BAC2-8DB7-3C43-B06A-9556156D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6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195DE6-731C-D648-86A4-8608EC09F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36525-B34D-F345-AED7-5FC98DC71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FCAD7-FE59-D649-BFA6-EDF7A437E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34ECF-1AF4-D141-96EE-804E6454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76D51-9968-4946-B992-9B04A159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8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8D67-DD3A-E941-9FF5-7D3C1EE3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78FC6-48F0-9F49-ACDF-B846D3E70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6AABB-54AC-0B4D-9292-394CD1570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52805-ED23-BF47-B6AB-302E7E47D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26195-6809-304E-BE3A-E4736AB7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8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247B-FD54-E74E-8EE9-CD96360A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21818-BC7D-BD4D-A997-4D53E83F4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CF951-139F-E841-915D-ED88CFDE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EAC55-F745-B244-87DA-B612B660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BB2B-FA00-504E-8563-4CDAC37D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4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04E9-8011-D14F-8006-A76D69F25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82ABF-866B-0B48-8D26-A903993A21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5E4A05-C169-C446-91B6-A8CE19385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9833C-C40E-0349-8786-273AF6ABD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2CA09-12C4-2241-8938-463953035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22AE9-2C64-3A44-A066-2A87D049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4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AC50-75BB-2441-B088-43E29139F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D6552-CDF7-F343-A7B2-46E8301AA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E3B9D-0CEE-784B-A02A-BE5777E56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EDE981-1D5D-5046-824F-5E0B0A0E2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FFAF2E-8BA0-B247-B1C9-8683277F72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D6A6EF-0584-9448-BA80-13CCF4DAF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91A94C-C636-E348-A6B3-3F5C516D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252406-63C1-AA44-B0C7-1AD94EC8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B3F1D-1405-5942-AA9B-ED008E7B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01D71A-51C8-0142-983C-25274997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EE2AF-F282-C745-8645-03EE98D0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3A342-A32F-FE4C-A8F1-7551657E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0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A48424-BD94-C341-9D39-FFDB953B4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D3E592-538A-254F-94A0-1E7E9681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8A83E-1CB6-DA42-8E18-87A50406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8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1E75-B453-874B-90FF-760818FD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665DF-E425-D945-9340-52205CBEF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0E468-562B-0A43-B456-6B8B39D12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FD8B1-5A83-0941-8727-2D0F19AA8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BF6BD-7BE9-1948-B83D-4AC16A010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07401-F65E-B349-A3D4-03328F68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CB0BF-5F45-5846-87A9-F373916FB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682C9D-2143-7049-82D6-4EC9449C8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4BB26-4B5A-8F47-8A28-3016F953B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52781-88A5-B141-AED1-503B5784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CA2FC9-845E-BA4A-8381-3293312D1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3D589-27D0-7D4F-8C37-1F40BF42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6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E0BD5E-1863-704F-8CD8-85E9B0E14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D221E-8D06-D849-94FD-7A80A2E67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19044-758F-C949-9A49-4DC96B590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82A93-3C99-DB40-85E2-7A1D7F61EFE1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47E2D-2260-9147-8318-4805E6D85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8473F-B44D-2341-9BFB-B99809811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FDD6B-8490-854E-8BBB-16AE338A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3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10" Type="http://schemas.openxmlformats.org/officeDocument/2006/relationships/image" Target="../media/image7.png"/><Relationship Id="rId4" Type="http://schemas.openxmlformats.org/officeDocument/2006/relationships/hyperlink" Target="https://en.wikipedia.org/wiki/Eagle,_Globe,_and_Anchor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1.wdp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D79FF95-E39A-9248-A56D-94331A10EC00}"/>
              </a:ext>
            </a:extLst>
          </p:cNvPr>
          <p:cNvSpPr txBox="1"/>
          <p:nvPr/>
        </p:nvSpPr>
        <p:spPr>
          <a:xfrm>
            <a:off x="5399999" y="426426"/>
            <a:ext cx="66086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MCAF YEAR-END DASHBOARD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1E1379-A49C-7640-A11A-2DC9450E08A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324901" y="5034573"/>
            <a:ext cx="3380241" cy="1397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862D5AC-6CA2-9743-8808-47E5F68587B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303493" y="3274200"/>
            <a:ext cx="3384957" cy="1371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11716AF-F41F-4240-A8AD-B70985C8CE14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6281472" y="1474499"/>
            <a:ext cx="3454400" cy="137405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3A5DD36-409F-AD4A-A1C5-5B0170DD5074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1818504" y="4324652"/>
            <a:ext cx="3429000" cy="13690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3DDAC6-E7C3-2640-9087-EA022010F23D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1802444" y="2460476"/>
            <a:ext cx="3435720" cy="139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9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42B98CE-993A-3344-A9ED-F7FD42E32E9D}"/>
              </a:ext>
            </a:extLst>
          </p:cNvPr>
          <p:cNvSpPr txBox="1"/>
          <p:nvPr/>
        </p:nvSpPr>
        <p:spPr>
          <a:xfrm>
            <a:off x="5605770" y="318704"/>
            <a:ext cx="66086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MCAF YEAR-END DASHBOARD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4D4230-F8D0-7549-9C85-6B180C085B9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0" y="2812977"/>
            <a:ext cx="12192000" cy="23033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CD018F-7D78-5547-A6A6-F24E821C487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0" y="5307094"/>
            <a:ext cx="12192000" cy="12373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185037-E85C-424D-BDCE-7ABD5C0C3FA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4401479" y="1254022"/>
            <a:ext cx="336665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08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D7770CA-7A9E-5C43-BA37-EAD6E97C8F78}"/>
              </a:ext>
            </a:extLst>
          </p:cNvPr>
          <p:cNvSpPr txBox="1"/>
          <p:nvPr/>
        </p:nvSpPr>
        <p:spPr>
          <a:xfrm>
            <a:off x="5605770" y="318704"/>
            <a:ext cx="66086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MCAF YEAR-END DASHBOARD 2021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CB159B-95DE-D844-9A6C-EDF7FB8FD795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1292" y="2025282"/>
            <a:ext cx="12111804" cy="22849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2C43D2-4930-1D43-8213-F59DC5D4FE31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0" y="4545268"/>
            <a:ext cx="12192000" cy="90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45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19522D9-66E6-024B-9597-2077A52613B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>
              <a:extLst>
                <a:ext uri="{FF2B5EF4-FFF2-40B4-BE49-F238E27FC236}">
                  <a16:creationId xmlns:a16="http://schemas.microsoft.com/office/drawing/2014/main" id="{BA4DE082-47B3-904B-BB45-CD92EFB45E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10000" contrast="-10000"/>
                      </a14:imgEffect>
                    </a14:imgLayer>
                  </a14:imgProps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810C72-C3D7-DD48-9886-ACB50CD3A30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Text&#10;&#10;Description automatically generated">
              <a:extLst>
                <a:ext uri="{FF2B5EF4-FFF2-40B4-BE49-F238E27FC236}">
                  <a16:creationId xmlns:a16="http://schemas.microsoft.com/office/drawing/2014/main" id="{303FDFF9-E8D1-B541-921C-B66B20B76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ADD45A7-175E-204A-9D4E-363026103E18}"/>
              </a:ext>
            </a:extLst>
          </p:cNvPr>
          <p:cNvSpPr txBox="1"/>
          <p:nvPr/>
        </p:nvSpPr>
        <p:spPr>
          <a:xfrm>
            <a:off x="5605770" y="318704"/>
            <a:ext cx="66086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MCAF YEAR-END DASHBOARD 2021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FEA62FE-A354-EF45-9F3C-92B7F0498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144314"/>
              </p:ext>
            </p:extLst>
          </p:nvPr>
        </p:nvGraphicFramePr>
        <p:xfrm>
          <a:off x="1401287" y="2410714"/>
          <a:ext cx="8288977" cy="27432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835097">
                  <a:extLst>
                    <a:ext uri="{9D8B030D-6E8A-4147-A177-3AD203B41FA5}">
                      <a16:colId xmlns:a16="http://schemas.microsoft.com/office/drawing/2014/main" val="187865539"/>
                    </a:ext>
                  </a:extLst>
                </a:gridCol>
                <a:gridCol w="469188">
                  <a:extLst>
                    <a:ext uri="{9D8B030D-6E8A-4147-A177-3AD203B41FA5}">
                      <a16:colId xmlns:a16="http://schemas.microsoft.com/office/drawing/2014/main" val="3481016817"/>
                    </a:ext>
                  </a:extLst>
                </a:gridCol>
                <a:gridCol w="1774753">
                  <a:extLst>
                    <a:ext uri="{9D8B030D-6E8A-4147-A177-3AD203B41FA5}">
                      <a16:colId xmlns:a16="http://schemas.microsoft.com/office/drawing/2014/main" val="3634535500"/>
                    </a:ext>
                  </a:extLst>
                </a:gridCol>
                <a:gridCol w="550785">
                  <a:extLst>
                    <a:ext uri="{9D8B030D-6E8A-4147-A177-3AD203B41FA5}">
                      <a16:colId xmlns:a16="http://schemas.microsoft.com/office/drawing/2014/main" val="4203298873"/>
                    </a:ext>
                  </a:extLst>
                </a:gridCol>
                <a:gridCol w="1659154">
                  <a:extLst>
                    <a:ext uri="{9D8B030D-6E8A-4147-A177-3AD203B41FA5}">
                      <a16:colId xmlns:a16="http://schemas.microsoft.com/office/drawing/2014/main" val="3754979824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 strike="noStrike" dirty="0">
                          <a:effectLst/>
                        </a:rPr>
                        <a:t>Budget 2022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 strike="noStrike">
                          <a:effectLst/>
                        </a:rPr>
                        <a:t>Budget 2021</a:t>
                      </a:r>
                      <a:endParaRPr lang="en-US" sz="2000" b="1" i="0" u="sng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986563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549104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Revenue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$      1,874,881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 $    1,753,407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7828820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477914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Program Expenses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$         979,646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 $       985,345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220953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Management &amp; General Expenses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$         116,162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 $       111,742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850988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Fundraising Expenses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 strike="noStrike" dirty="0">
                          <a:effectLst/>
                        </a:rPr>
                        <a:t> $         779,074 </a:t>
                      </a:r>
                      <a:endParaRPr lang="en-US" sz="2000" b="0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sng" strike="noStrike">
                          <a:effectLst/>
                        </a:rPr>
                        <a:t> $       644,298 </a:t>
                      </a:r>
                      <a:endParaRPr lang="en-US" sz="2000" b="0" i="0" u="sng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31952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087270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Net Results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>
                          <a:effectLst/>
                        </a:rPr>
                        <a:t> $                        -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$          12,022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60728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511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9978</TotalTime>
  <Words>61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Hillman</dc:creator>
  <cp:lastModifiedBy>Angela Hillman</cp:lastModifiedBy>
  <cp:revision>10</cp:revision>
  <dcterms:created xsi:type="dcterms:W3CDTF">2022-01-16T03:27:00Z</dcterms:created>
  <dcterms:modified xsi:type="dcterms:W3CDTF">2022-01-25T14:27:58Z</dcterms:modified>
</cp:coreProperties>
</file>