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7" r:id="rId4"/>
    <p:sldId id="263" r:id="rId5"/>
    <p:sldId id="260" r:id="rId6"/>
    <p:sldId id="268" r:id="rId7"/>
    <p:sldId id="262" r:id="rId8"/>
    <p:sldId id="269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1"/>
    <p:restoredTop sz="95680"/>
  </p:normalViewPr>
  <p:slideViewPr>
    <p:cSldViewPr snapToGrid="0" snapToObjects="1">
      <p:cViewPr varScale="1">
        <p:scale>
          <a:sx n="125" d="100"/>
          <a:sy n="125" d="100"/>
        </p:scale>
        <p:origin x="90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Retail Result vs Budget</a:t>
            </a:r>
          </a:p>
          <a:p>
            <a:pPr>
              <a:defRPr/>
            </a:pPr>
            <a:r>
              <a:rPr lang="en-US" sz="2400" dirty="0"/>
              <a:t>2018 - 2021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Sheet1!$B$8:$B$11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Sheet1!$C$8:$C$11</c:f>
              <c:numCache>
                <c:formatCode>General</c:formatCode>
                <c:ptCount val="4"/>
                <c:pt idx="0">
                  <c:v>633036</c:v>
                </c:pt>
                <c:pt idx="1">
                  <c:v>526636</c:v>
                </c:pt>
                <c:pt idx="2">
                  <c:v>185251</c:v>
                </c:pt>
                <c:pt idx="3">
                  <c:v>53425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4-489C-9C20-7DEAA9533F3E}"/>
            </c:ext>
          </c:extLst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Sheet1!$B$8:$B$11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Sheet1!$D$8:$D$11</c:f>
              <c:numCache>
                <c:formatCode>General</c:formatCode>
                <c:ptCount val="4"/>
                <c:pt idx="0">
                  <c:v>767565</c:v>
                </c:pt>
                <c:pt idx="1">
                  <c:v>633368</c:v>
                </c:pt>
                <c:pt idx="2">
                  <c:v>619726</c:v>
                </c:pt>
                <c:pt idx="3">
                  <c:v>552423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F4-489C-9C20-7DEAA9533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7681072"/>
        <c:axId val="847675248"/>
      </c:barChart>
      <c:catAx>
        <c:axId val="84768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675248"/>
        <c:crosses val="autoZero"/>
        <c:auto val="1"/>
        <c:lblAlgn val="ctr"/>
        <c:lblOffset val="100"/>
        <c:noMultiLvlLbl val="0"/>
      </c:catAx>
      <c:valAx>
        <c:axId val="84767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68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2021 Retail Result vs Budget</a:t>
            </a:r>
            <a:endParaRPr lang="en-US" sz="2000" b="0" i="0" u="none" strike="noStrike" baseline="0">
              <a:effectLst/>
            </a:endParaRPr>
          </a:p>
          <a:p>
            <a:pPr>
              <a:defRPr sz="2000"/>
            </a:pPr>
            <a:r>
              <a:rPr lang="en-US" sz="2000" b="0" i="0" u="none" strike="noStrike" baseline="0">
                <a:effectLst/>
              </a:rPr>
              <a:t>with 2020 Comparison</a:t>
            </a:r>
            <a:endParaRPr lang="en-US" sz="2000" baseline="0"/>
          </a:p>
        </c:rich>
      </c:tx>
      <c:layout>
        <c:manualLayout>
          <c:xMode val="edge"/>
          <c:yMode val="edge"/>
          <c:x val="0.36103333040323649"/>
          <c:y val="5.893914185537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779212044790606E-2"/>
          <c:y val="0.18439914245025243"/>
          <c:w val="0.77978220646666718"/>
          <c:h val="0.692167865595130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'All Retail Results'!$B$36</c:f>
              <c:strCache>
                <c:ptCount val="1"/>
                <c:pt idx="0">
                  <c:v>2020 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 Retail Results'!$A$37:$A$39</c:f>
              <c:strCache>
                <c:ptCount val="3"/>
                <c:pt idx="0">
                  <c:v>  Retail Expense</c:v>
                </c:pt>
                <c:pt idx="1">
                  <c:v>  Cost of Goods</c:v>
                </c:pt>
                <c:pt idx="2">
                  <c:v>  Revenue</c:v>
                </c:pt>
              </c:strCache>
            </c:strRef>
          </c:cat>
          <c:val>
            <c:numRef>
              <c:f>'All Retail Results'!$B$37:$B$39</c:f>
              <c:numCache>
                <c:formatCode>#,##0.00;\(#,##0.00\)</c:formatCode>
                <c:ptCount val="3"/>
                <c:pt idx="0">
                  <c:v>1913597.16</c:v>
                </c:pt>
                <c:pt idx="1">
                  <c:v>3635286.64</c:v>
                </c:pt>
                <c:pt idx="2">
                  <c:v>5734134.9699999997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D4-41B7-8785-09F222779113}"/>
            </c:ext>
          </c:extLst>
        </c:ser>
        <c:ser>
          <c:idx val="1"/>
          <c:order val="1"/>
          <c:tx>
            <c:strRef>
              <c:f>'All Retail Results'!$C$36</c:f>
              <c:strCache>
                <c:ptCount val="1"/>
                <c:pt idx="0">
                  <c:v>Budget 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 Retail Results'!$A$37:$A$39</c:f>
              <c:strCache>
                <c:ptCount val="3"/>
                <c:pt idx="0">
                  <c:v>  Retail Expense</c:v>
                </c:pt>
                <c:pt idx="1">
                  <c:v>  Cost of Goods</c:v>
                </c:pt>
                <c:pt idx="2">
                  <c:v>  Revenue</c:v>
                </c:pt>
              </c:strCache>
            </c:strRef>
          </c:cat>
          <c:val>
            <c:numRef>
              <c:f>'All Retail Results'!$C$37:$C$39</c:f>
              <c:numCache>
                <c:formatCode>#,##0.00;\(#,##0.00\)</c:formatCode>
                <c:ptCount val="3"/>
                <c:pt idx="0">
                  <c:v>2091198</c:v>
                </c:pt>
                <c:pt idx="1">
                  <c:v>4528819</c:v>
                </c:pt>
                <c:pt idx="2">
                  <c:v>7172440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D4-41B7-8785-09F222779113}"/>
            </c:ext>
          </c:extLst>
        </c:ser>
        <c:ser>
          <c:idx val="2"/>
          <c:order val="2"/>
          <c:tx>
            <c:strRef>
              <c:f>'All Retail Results'!$D$36</c:f>
              <c:strCache>
                <c:ptCount val="1"/>
                <c:pt idx="0">
                  <c:v>2021 Actual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'All Retail Results'!$A$37:$A$39</c:f>
              <c:strCache>
                <c:ptCount val="3"/>
                <c:pt idx="0">
                  <c:v>  Retail Expense</c:v>
                </c:pt>
                <c:pt idx="1">
                  <c:v>  Cost of Goods</c:v>
                </c:pt>
                <c:pt idx="2">
                  <c:v>  Revenue</c:v>
                </c:pt>
              </c:strCache>
            </c:strRef>
          </c:cat>
          <c:val>
            <c:numRef>
              <c:f>'All Retail Results'!$D$37:$D$39</c:f>
              <c:numCache>
                <c:formatCode>#,##0.00;\(#,##0.00\)</c:formatCode>
                <c:ptCount val="3"/>
                <c:pt idx="0">
                  <c:v>2104245.87</c:v>
                </c:pt>
                <c:pt idx="1">
                  <c:v>3873910.77</c:v>
                </c:pt>
                <c:pt idx="2">
                  <c:v>6027403.2599999998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4-41B7-8785-09F222779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0859952"/>
        <c:axId val="590857456"/>
      </c:barChart>
      <c:catAx>
        <c:axId val="59085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857456"/>
        <c:crosses val="autoZero"/>
        <c:auto val="1"/>
        <c:lblAlgn val="ctr"/>
        <c:lblOffset val="100"/>
        <c:noMultiLvlLbl val="0"/>
      </c:catAx>
      <c:valAx>
        <c:axId val="590857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859952"/>
        <c:crosses val="autoZero"/>
        <c:crossBetween val="between"/>
        <c:majorUnit val="20000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95E7-6EB2-B845-803C-86F3AD802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A82CE-4DA0-F442-9D88-F2BDF73D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303E9-C893-A04A-A4A0-B7DBD0B4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A93-3C99-DB40-85E2-7A1D7F61EFE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965FA-AFBD-5549-A65A-B948D2D3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C71C3-C847-D245-A8DF-8EDDAB95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48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42E81-440E-2841-965F-D6DEB2955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48C3F-79B7-5E49-A817-14F395DD3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B80E8-3CD1-0948-BC23-FB3835F7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A93-3C99-DB40-85E2-7A1D7F61EFE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6A8AE-8872-3345-A5A9-361C92BB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0BAC2-8DB7-3C43-B06A-9556156D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1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195DE6-731C-D648-86A4-8608EC09F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36525-B34D-F345-AED7-5FC98DC71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FCAD7-FE59-D649-BFA6-EDF7A437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A93-3C99-DB40-85E2-7A1D7F61EFE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34ECF-1AF4-D141-96EE-804E6454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6D51-9968-4946-B992-9B04A159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85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8D67-DD3A-E941-9FF5-7D3C1EE3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8FC6-48F0-9F49-ACDF-B846D3E70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6AABB-54AC-0B4D-9292-394CD157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A93-3C99-DB40-85E2-7A1D7F61EFE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52805-ED23-BF47-B6AB-302E7E47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26195-6809-304E-BE3A-E4736AB7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1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247B-FD54-E74E-8EE9-CD96360A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21818-BC7D-BD4D-A997-4D53E83F4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CF951-139F-E841-915D-ED88CFDE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A93-3C99-DB40-85E2-7A1D7F61EFE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EAC55-F745-B244-87DA-B612B660F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DBB2B-FA00-504E-8563-4CDAC37D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4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04E9-8011-D14F-8006-A76D69F2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82ABF-866B-0B48-8D26-A903993A2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E4A05-C169-C446-91B6-A8CE19385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9833C-C40E-0349-8786-273AF6AB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A93-3C99-DB40-85E2-7A1D7F61EFE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2CA09-12C4-2241-8938-46395303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22AE9-2C64-3A44-A066-2A87D049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47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AC50-75BB-2441-B088-43E29139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D6552-CDF7-F343-A7B2-46E8301AA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E3B9D-0CEE-784B-A02A-BE5777E56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DE981-1D5D-5046-824F-5E0B0A0E2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FAF2E-8BA0-B247-B1C9-8683277F7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D6A6EF-0584-9448-BA80-13CCF4DA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A93-3C99-DB40-85E2-7A1D7F61EFE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1A94C-C636-E348-A6B3-3F5C516D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52406-63C1-AA44-B0C7-1AD94EC8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5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B3F1D-1405-5942-AA9B-ED008E7B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01D71A-51C8-0142-983C-25274997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A93-3C99-DB40-85E2-7A1D7F61EFE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EE2AF-F282-C745-8645-03EE98D0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3A342-A32F-FE4C-A8F1-7551657E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00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48424-BD94-C341-9D39-FFDB953B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A93-3C99-DB40-85E2-7A1D7F61EFE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3E592-538A-254F-94A0-1E7E9681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8A83E-1CB6-DA42-8E18-87A50406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84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C1E75-B453-874B-90FF-760818FD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665DF-E425-D945-9340-52205CBEF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0E468-562B-0A43-B456-6B8B39D12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FD8B1-5A83-0941-8727-2D0F19AA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A93-3C99-DB40-85E2-7A1D7F61EFE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BF6BD-7BE9-1948-B83D-4AC16A01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07401-F65E-B349-A3D4-03328F684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88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CB0BF-5F45-5846-87A9-F373916F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682C9D-2143-7049-82D6-4EC9449C8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4BB26-4B5A-8F47-8A28-3016F953B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52781-88A5-B141-AED1-503B5784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A93-3C99-DB40-85E2-7A1D7F61EFE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A2FC9-845E-BA4A-8381-3293312D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3D589-27D0-7D4F-8C37-1F40BF42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66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0BD5E-1863-704F-8CD8-85E9B0E14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D221E-8D06-D849-94FD-7A80A2E67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19044-758F-C949-9A49-4DC96B590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2A93-3C99-DB40-85E2-7A1D7F61EFE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47E2D-2260-9147-8318-4805E6D85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8473F-B44D-2341-9BFB-B99809811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FDD6B-8490-854E-8BBB-16AE338A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3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hyperlink" Target="https://en.wikipedia.org/wiki/Eagle,_Globe,_and_Anchor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jpg"/><Relationship Id="rId4" Type="http://schemas.openxmlformats.org/officeDocument/2006/relationships/hyperlink" Target="https://en.wikipedia.org/wiki/Eagle,_Globe,_and_Ancho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hyperlink" Target="https://en.wikipedia.org/wiki/Eagle,_Globe,_and_Anch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hyperlink" Target="https://en.wikipedia.org/wiki/Eagle,_Globe,_and_Ancho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jpg"/><Relationship Id="rId4" Type="http://schemas.openxmlformats.org/officeDocument/2006/relationships/hyperlink" Target="https://en.wikipedia.org/wiki/Eagle,_Globe,_and_Ancho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jpg"/><Relationship Id="rId4" Type="http://schemas.openxmlformats.org/officeDocument/2006/relationships/hyperlink" Target="https://en.wikipedia.org/wiki/Eagle,_Globe,_and_Ancho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jpg"/><Relationship Id="rId4" Type="http://schemas.openxmlformats.org/officeDocument/2006/relationships/hyperlink" Target="https://en.wikipedia.org/wiki/Eagle,_Globe,_and_Anch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en.wikipedia.org/wiki/Eagle,_Globe,_and_Ancho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.jpg"/><Relationship Id="rId4" Type="http://schemas.openxmlformats.org/officeDocument/2006/relationships/hyperlink" Target="https://en.wikipedia.org/wiki/Eagle,_Globe,_and_Anchor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hyperlink" Target="https://en.wikipedia.org/wiki/Eagle,_Globe,_and_Anch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9522D9-66E6-024B-9597-2077A52613B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BA4DE082-47B3-904B-BB45-CD92EFB45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r="8757"/>
            <a:stretch/>
          </p:blipFill>
          <p:spPr>
            <a:xfrm>
              <a:off x="6503412" y="0"/>
              <a:ext cx="5688588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effectLst>
              <a:outerShdw blurRad="701312" dist="2482332" dir="5400000" algn="ctr" rotWithShape="0">
                <a:srgbClr val="DDDDDD">
                  <a:alpha val="26640"/>
                </a:srgbClr>
              </a:outerShdw>
              <a:softEdge rad="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810C72-C3D7-DD48-9886-ACB50CD3A3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  <a:alpha val="552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303FDFF9-E8D1-B541-921C-B66B20B7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83" y="0"/>
              <a:ext cx="4302893" cy="122218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7412186-4A1B-414C-8A56-7C053C7FB716}"/>
              </a:ext>
            </a:extLst>
          </p:cNvPr>
          <p:cNvSpPr txBox="1"/>
          <p:nvPr/>
        </p:nvSpPr>
        <p:spPr>
          <a:xfrm>
            <a:off x="5688589" y="272538"/>
            <a:ext cx="59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MCA YEAR-END DASHBOARD 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DA86CA-63E3-4D4C-8187-46DD3A7C0A2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070" b="2070"/>
          <a:stretch/>
        </p:blipFill>
        <p:spPr>
          <a:xfrm>
            <a:off x="466553" y="2312493"/>
            <a:ext cx="3429918" cy="13467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E5781B-3398-FD4D-A23E-4C0A804C091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429" b="1429"/>
          <a:stretch/>
        </p:blipFill>
        <p:spPr>
          <a:xfrm>
            <a:off x="8287377" y="2312591"/>
            <a:ext cx="3429917" cy="13719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138995-34CF-0946-BB10-025B1ACE27F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379799" y="3905706"/>
            <a:ext cx="3447066" cy="13967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4B8440-C766-1141-A08F-27E8B3EE0AB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557979" y="3918106"/>
            <a:ext cx="3355082" cy="1371967"/>
          </a:xfrm>
          <a:prstGeom prst="rect">
            <a:avLst/>
          </a:prstGeom>
        </p:spPr>
      </p:pic>
      <p:pic>
        <p:nvPicPr>
          <p:cNvPr id="29" name="Picture 28" descr="Text&#10;&#10;Description automatically generated with medium confidence">
            <a:extLst>
              <a:ext uri="{FF2B5EF4-FFF2-40B4-BE49-F238E27FC236}">
                <a16:creationId xmlns:a16="http://schemas.microsoft.com/office/drawing/2014/main" id="{F5DAEB08-C743-864C-B290-8A01D8BFA1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96" t="3734" r="1145" b="4717"/>
          <a:stretch/>
        </p:blipFill>
        <p:spPr>
          <a:xfrm>
            <a:off x="4382753" y="2314898"/>
            <a:ext cx="3429918" cy="1397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CCFF1-CE35-4AA5-B175-9DECA9C3080F}"/>
              </a:ext>
            </a:extLst>
          </p:cNvPr>
          <p:cNvSpPr txBox="1"/>
          <p:nvPr/>
        </p:nvSpPr>
        <p:spPr>
          <a:xfrm>
            <a:off x="864704" y="1501140"/>
            <a:ext cx="10545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End of Year Performance Indicators with Budget Comparison</a:t>
            </a:r>
          </a:p>
        </p:txBody>
      </p:sp>
    </p:spTree>
    <p:extLst>
      <p:ext uri="{BB962C8B-B14F-4D97-AF65-F5344CB8AC3E}">
        <p14:creationId xmlns:p14="http://schemas.microsoft.com/office/powerpoint/2010/main" val="355799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9522D9-66E6-024B-9597-2077A52613B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BA4DE082-47B3-904B-BB45-CD92EFB45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r="8757"/>
            <a:stretch/>
          </p:blipFill>
          <p:spPr>
            <a:xfrm>
              <a:off x="6503412" y="0"/>
              <a:ext cx="5688588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effectLst>
              <a:outerShdw blurRad="701312" dist="2482332" dir="5400000" algn="ctr" rotWithShape="0">
                <a:srgbClr val="DDDDDD">
                  <a:alpha val="26640"/>
                </a:srgbClr>
              </a:outerShdw>
              <a:softEdge rad="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810C72-C3D7-DD48-9886-ACB50CD3A3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  <a:alpha val="552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303FDFF9-E8D1-B541-921C-B66B20B7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83" y="0"/>
              <a:ext cx="4302893" cy="122218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67D466-FC3C-3F48-AA94-6346645E355F}"/>
              </a:ext>
            </a:extLst>
          </p:cNvPr>
          <p:cNvSpPr txBox="1"/>
          <p:nvPr/>
        </p:nvSpPr>
        <p:spPr>
          <a:xfrm>
            <a:off x="5688589" y="318704"/>
            <a:ext cx="662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MCA YEAR-END DASHBOARD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922A86-3626-CC4D-9430-3F19555172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77423" y="1567165"/>
            <a:ext cx="5713109" cy="21434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80B7E2-33DE-3E4C-943A-CC610E4BED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50689" y="1540889"/>
            <a:ext cx="5688589" cy="2157740"/>
          </a:xfrm>
          <a:prstGeom prst="rect">
            <a:avLst/>
          </a:prstGeom>
        </p:spPr>
      </p:pic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00403FD8-9E3A-C148-BCDB-C843BE227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445" y="4227539"/>
            <a:ext cx="5713109" cy="2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05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9522D9-66E6-024B-9597-2077A52613B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BA4DE082-47B3-904B-BB45-CD92EFB45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r="8757"/>
            <a:stretch/>
          </p:blipFill>
          <p:spPr>
            <a:xfrm>
              <a:off x="6503412" y="0"/>
              <a:ext cx="5688588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effectLst>
              <a:outerShdw blurRad="701312" dist="2482332" dir="5400000" algn="ctr" rotWithShape="0">
                <a:srgbClr val="DDDDDD">
                  <a:alpha val="26640"/>
                </a:srgbClr>
              </a:outerShdw>
              <a:softEdge rad="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810C72-C3D7-DD48-9886-ACB50CD3A3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  <a:alpha val="552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303FDFF9-E8D1-B541-921C-B66B20B7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83" y="0"/>
              <a:ext cx="4302893" cy="122218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67D466-FC3C-3F48-AA94-6346645E355F}"/>
              </a:ext>
            </a:extLst>
          </p:cNvPr>
          <p:cNvSpPr txBox="1"/>
          <p:nvPr/>
        </p:nvSpPr>
        <p:spPr>
          <a:xfrm>
            <a:off x="5688589" y="318704"/>
            <a:ext cx="662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MCA YEAR-END DASHBOARD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D5136-78F4-CB4E-9C2E-5EDE9229C32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694293" y="1739900"/>
            <a:ext cx="8803413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53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9522D9-66E6-024B-9597-2077A52613B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BA4DE082-47B3-904B-BB45-CD92EFB45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r="8757"/>
            <a:stretch/>
          </p:blipFill>
          <p:spPr>
            <a:xfrm>
              <a:off x="6503412" y="0"/>
              <a:ext cx="5688588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effectLst>
              <a:outerShdw blurRad="701312" dist="2482332" dir="5400000" algn="ctr" rotWithShape="0">
                <a:srgbClr val="DDDDDD">
                  <a:alpha val="26640"/>
                </a:srgbClr>
              </a:outerShdw>
              <a:softEdge rad="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810C72-C3D7-DD48-9886-ACB50CD3A3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  <a:alpha val="552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303FDFF9-E8D1-B541-921C-B66B20B7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83" y="0"/>
              <a:ext cx="4302893" cy="122218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67D466-FC3C-3F48-AA94-6346645E355F}"/>
              </a:ext>
            </a:extLst>
          </p:cNvPr>
          <p:cNvSpPr txBox="1"/>
          <p:nvPr/>
        </p:nvSpPr>
        <p:spPr>
          <a:xfrm>
            <a:off x="5688589" y="318704"/>
            <a:ext cx="662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MCA YEAR-END DASHBOARD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8D57D-1E44-2140-940A-683BB6CA78E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65554" y="2884133"/>
            <a:ext cx="3278583" cy="13690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46D083-45ED-401C-9814-F7B04EE42883}"/>
              </a:ext>
            </a:extLst>
          </p:cNvPr>
          <p:cNvSpPr txBox="1"/>
          <p:nvPr/>
        </p:nvSpPr>
        <p:spPr>
          <a:xfrm>
            <a:off x="6263640" y="296418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Administrative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Business Office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Information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Strategic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979213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9522D9-66E6-024B-9597-2077A52613B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BA4DE082-47B3-904B-BB45-CD92EFB45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r="8757"/>
            <a:stretch/>
          </p:blipFill>
          <p:spPr>
            <a:xfrm>
              <a:off x="6503412" y="0"/>
              <a:ext cx="5688588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effectLst>
              <a:outerShdw blurRad="701312" dist="2482332" dir="5400000" algn="ctr" rotWithShape="0">
                <a:srgbClr val="DDDDDD">
                  <a:alpha val="26640"/>
                </a:srgbClr>
              </a:outerShdw>
              <a:softEdge rad="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810C72-C3D7-DD48-9886-ACB50CD3A3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  <a:alpha val="552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303FDFF9-E8D1-B541-921C-B66B20B7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83" y="0"/>
              <a:ext cx="4302893" cy="1222185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395CFEF-7239-EC4A-B6E4-BDE7ABC6C2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70546" y="1159136"/>
            <a:ext cx="3254059" cy="132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2D472-8226-2845-961A-ACCC8723B2F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0" y="2620285"/>
            <a:ext cx="12192000" cy="2253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453E36-57C1-9440-8876-6875F941619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" y="5021360"/>
            <a:ext cx="12192000" cy="12591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EA6563-2CCD-FC48-B035-B8D871B105DB}"/>
              </a:ext>
            </a:extLst>
          </p:cNvPr>
          <p:cNvSpPr txBox="1"/>
          <p:nvPr/>
        </p:nvSpPr>
        <p:spPr>
          <a:xfrm>
            <a:off x="5688589" y="272538"/>
            <a:ext cx="59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MCA YEAR-END DASHBOARD 2021</a:t>
            </a:r>
          </a:p>
        </p:txBody>
      </p:sp>
    </p:spTree>
    <p:extLst>
      <p:ext uri="{BB962C8B-B14F-4D97-AF65-F5344CB8AC3E}">
        <p14:creationId xmlns:p14="http://schemas.microsoft.com/office/powerpoint/2010/main" val="392444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9522D9-66E6-024B-9597-2077A52613B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BA4DE082-47B3-904B-BB45-CD92EFB45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r="8757"/>
            <a:stretch/>
          </p:blipFill>
          <p:spPr>
            <a:xfrm>
              <a:off x="6503412" y="0"/>
              <a:ext cx="5688588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effectLst>
              <a:outerShdw blurRad="701312" dist="2482332" dir="5400000" algn="ctr" rotWithShape="0">
                <a:srgbClr val="DDDDDD">
                  <a:alpha val="26640"/>
                </a:srgbClr>
              </a:outerShdw>
              <a:softEdge rad="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810C72-C3D7-DD48-9886-ACB50CD3A3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  <a:alpha val="552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303FDFF9-E8D1-B541-921C-B66B20B7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83" y="0"/>
              <a:ext cx="4302893" cy="122218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E3E1E76-62A5-D941-8D08-7EF402F73E93}"/>
              </a:ext>
            </a:extLst>
          </p:cNvPr>
          <p:cNvSpPr txBox="1"/>
          <p:nvPr/>
        </p:nvSpPr>
        <p:spPr>
          <a:xfrm>
            <a:off x="5415151" y="318704"/>
            <a:ext cx="662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MCA YEAR-END DASHBOARD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14AA8-4372-5A47-B71B-571E984777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136" y="2170172"/>
            <a:ext cx="12137728" cy="22984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C1C5E8-6AAD-8646-8AF0-56D72DDEA8F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7136" y="4730123"/>
            <a:ext cx="12137728" cy="9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66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9522D9-66E6-024B-9597-2077A52613B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BA4DE082-47B3-904B-BB45-CD92EFB45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r="8757"/>
            <a:stretch/>
          </p:blipFill>
          <p:spPr>
            <a:xfrm>
              <a:off x="6503412" y="0"/>
              <a:ext cx="5688588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effectLst>
              <a:outerShdw blurRad="701312" dist="2482332" dir="5400000" algn="ctr" rotWithShape="0">
                <a:srgbClr val="DDDDDD">
                  <a:alpha val="26640"/>
                </a:srgbClr>
              </a:outerShdw>
              <a:softEdge rad="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810C72-C3D7-DD48-9886-ACB50CD3A3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  <a:alpha val="552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303FDFF9-E8D1-B541-921C-B66B20B7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83" y="0"/>
              <a:ext cx="4302893" cy="122218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67D466-FC3C-3F48-AA94-6346645E355F}"/>
              </a:ext>
            </a:extLst>
          </p:cNvPr>
          <p:cNvSpPr txBox="1"/>
          <p:nvPr/>
        </p:nvSpPr>
        <p:spPr>
          <a:xfrm>
            <a:off x="5688589" y="318704"/>
            <a:ext cx="662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MCA YEAR-END DASHBOARD 2021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F29F03D-B444-4B99-A389-9A9AB79DC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631929"/>
              </p:ext>
            </p:extLst>
          </p:nvPr>
        </p:nvGraphicFramePr>
        <p:xfrm>
          <a:off x="2271178" y="1878495"/>
          <a:ext cx="7326465" cy="371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90384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9522D9-66E6-024B-9597-2077A52613B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BA4DE082-47B3-904B-BB45-CD92EFB45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r="8757"/>
            <a:stretch/>
          </p:blipFill>
          <p:spPr>
            <a:xfrm>
              <a:off x="6503412" y="0"/>
              <a:ext cx="5688588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effectLst>
              <a:outerShdw blurRad="701312" dist="2482332" dir="5400000" algn="ctr" rotWithShape="0">
                <a:srgbClr val="DDDDDD">
                  <a:alpha val="26640"/>
                </a:srgbClr>
              </a:outerShdw>
              <a:softEdge rad="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810C72-C3D7-DD48-9886-ACB50CD3A3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  <a:alpha val="552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303FDFF9-E8D1-B541-921C-B66B20B7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83" y="0"/>
              <a:ext cx="4302893" cy="122218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5ADE9B3-2C9B-9247-AF9F-48BA95A781F5}"/>
              </a:ext>
            </a:extLst>
          </p:cNvPr>
          <p:cNvSpPr txBox="1"/>
          <p:nvPr/>
        </p:nvSpPr>
        <p:spPr>
          <a:xfrm>
            <a:off x="5379217" y="318704"/>
            <a:ext cx="662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MCA YEAR-END DASHBOARD 2021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F1EEC0-C819-BA48-88DE-01148C9AE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154473"/>
              </p:ext>
            </p:extLst>
          </p:nvPr>
        </p:nvGraphicFramePr>
        <p:xfrm>
          <a:off x="1388268" y="1353630"/>
          <a:ext cx="9415464" cy="52120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06350">
                  <a:extLst>
                    <a:ext uri="{9D8B030D-6E8A-4147-A177-3AD203B41FA5}">
                      <a16:colId xmlns:a16="http://schemas.microsoft.com/office/drawing/2014/main" val="3099882700"/>
                    </a:ext>
                  </a:extLst>
                </a:gridCol>
                <a:gridCol w="4237979">
                  <a:extLst>
                    <a:ext uri="{9D8B030D-6E8A-4147-A177-3AD203B41FA5}">
                      <a16:colId xmlns:a16="http://schemas.microsoft.com/office/drawing/2014/main" val="2878946793"/>
                    </a:ext>
                  </a:extLst>
                </a:gridCol>
                <a:gridCol w="1390377">
                  <a:extLst>
                    <a:ext uri="{9D8B030D-6E8A-4147-A177-3AD203B41FA5}">
                      <a16:colId xmlns:a16="http://schemas.microsoft.com/office/drawing/2014/main" val="3151014533"/>
                    </a:ext>
                  </a:extLst>
                </a:gridCol>
                <a:gridCol w="427809">
                  <a:extLst>
                    <a:ext uri="{9D8B030D-6E8A-4147-A177-3AD203B41FA5}">
                      <a16:colId xmlns:a16="http://schemas.microsoft.com/office/drawing/2014/main" val="187400045"/>
                    </a:ext>
                  </a:extLst>
                </a:gridCol>
                <a:gridCol w="1778080">
                  <a:extLst>
                    <a:ext uri="{9D8B030D-6E8A-4147-A177-3AD203B41FA5}">
                      <a16:colId xmlns:a16="http://schemas.microsoft.com/office/drawing/2014/main" val="2551370034"/>
                    </a:ext>
                  </a:extLst>
                </a:gridCol>
                <a:gridCol w="574869">
                  <a:extLst>
                    <a:ext uri="{9D8B030D-6E8A-4147-A177-3AD203B41FA5}">
                      <a16:colId xmlns:a16="http://schemas.microsoft.com/office/drawing/2014/main" val="1503376723"/>
                    </a:ext>
                  </a:extLst>
                </a:gridCol>
              </a:tblGrid>
              <a:tr h="254301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MARINE CORPS ASSOCIATION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945937"/>
                  </a:ext>
                </a:extLst>
              </a:tr>
              <a:tr h="23840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Budget Comparison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83743"/>
                  </a:ext>
                </a:extLst>
              </a:tr>
              <a:tr h="238407"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2952635"/>
                  </a:ext>
                </a:extLst>
              </a:tr>
              <a:tr h="238407"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0996163"/>
                  </a:ext>
                </a:extLst>
              </a:tr>
              <a:tr h="238407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MCA SUMMARY RESULTS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09607937"/>
                  </a:ext>
                </a:extLst>
              </a:tr>
              <a:tr h="238407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Budget 2022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Budget 2021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89453071"/>
                  </a:ext>
                </a:extLst>
              </a:tr>
              <a:tr h="238407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7841479"/>
                  </a:ext>
                </a:extLst>
              </a:tr>
              <a:tr h="238407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Membership and Publishing net result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103,815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319,762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4037186"/>
                  </a:ext>
                </a:extLst>
              </a:tr>
              <a:tr h="238407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Retail net result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332,293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552,423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3439506"/>
                  </a:ext>
                </a:extLst>
              </a:tr>
              <a:tr h="238407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Events net result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259,578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287,880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67955371"/>
                  </a:ext>
                </a:extLst>
              </a:tr>
              <a:tr h="238407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Affinity, Insurance, Other revenue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1,215,710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834,221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28278956"/>
                  </a:ext>
                </a:extLst>
              </a:tr>
              <a:tr h="238407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Administrative expenses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-2,183,866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-2,283,394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5524463"/>
                  </a:ext>
                </a:extLst>
              </a:tr>
              <a:tr h="238407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---------------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---------------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5480524"/>
                  </a:ext>
                </a:extLst>
              </a:tr>
              <a:tr h="238407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MCA net result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-272,471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-289,108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1564705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574674"/>
                  </a:ext>
                </a:extLst>
              </a:tr>
              <a:tr h="238407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Compensation Adjustment (Wage)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-123,338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17939476"/>
                  </a:ext>
                </a:extLst>
              </a:tr>
              <a:tr h="238407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Compensation Adjustment (Tax/401K Match)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-15,602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2496737"/>
                  </a:ext>
                </a:extLst>
              </a:tr>
              <a:tr h="238407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---------------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---------------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0253534"/>
                  </a:ext>
                </a:extLst>
              </a:tr>
              <a:tr h="238407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Adjusted MCA net result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-411,411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2731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712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9522D9-66E6-024B-9597-2077A52613B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BA4DE082-47B3-904B-BB45-CD92EFB45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r="8757"/>
            <a:stretch/>
          </p:blipFill>
          <p:spPr>
            <a:xfrm>
              <a:off x="6503412" y="0"/>
              <a:ext cx="5688588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effectLst>
              <a:outerShdw blurRad="701312" dist="2482332" dir="5400000" algn="ctr" rotWithShape="0">
                <a:srgbClr val="DDDDDD">
                  <a:alpha val="26640"/>
                </a:srgbClr>
              </a:outerShdw>
              <a:softEdge rad="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810C72-C3D7-DD48-9886-ACB50CD3A3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  <a:alpha val="552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303FDFF9-E8D1-B541-921C-B66B20B7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83" y="0"/>
              <a:ext cx="4302893" cy="1222185"/>
            </a:xfrm>
            <a:prstGeom prst="rect">
              <a:avLst/>
            </a:prstGeom>
          </p:spPr>
        </p:pic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5B48A5D-2646-48F0-8684-4852E24C9705}"/>
              </a:ext>
            </a:extLst>
          </p:cNvPr>
          <p:cNvGraphicFramePr>
            <a:graphicFrameLocks/>
          </p:cNvGraphicFramePr>
          <p:nvPr/>
        </p:nvGraphicFramePr>
        <p:xfrm>
          <a:off x="457271" y="1035700"/>
          <a:ext cx="11182793" cy="474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D089F39-4ACE-4F18-A5ED-5AD4D2BDF051}"/>
              </a:ext>
            </a:extLst>
          </p:cNvPr>
          <p:cNvSpPr txBox="1"/>
          <p:nvPr/>
        </p:nvSpPr>
        <p:spPr>
          <a:xfrm>
            <a:off x="5379217" y="318704"/>
            <a:ext cx="662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Retail Results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6279F1-2A2C-40F5-956B-3A3BF0E470FF}"/>
              </a:ext>
            </a:extLst>
          </p:cNvPr>
          <p:cNvGraphicFramePr>
            <a:graphicFrameLocks noGrp="1"/>
          </p:cNvGraphicFramePr>
          <p:nvPr/>
        </p:nvGraphicFramePr>
        <p:xfrm>
          <a:off x="2397210" y="5789248"/>
          <a:ext cx="6614984" cy="769620"/>
        </p:xfrm>
        <a:graphic>
          <a:graphicData uri="http://schemas.openxmlformats.org/drawingml/2006/table">
            <a:tbl>
              <a:tblPr/>
              <a:tblGrid>
                <a:gridCol w="2548549">
                  <a:extLst>
                    <a:ext uri="{9D8B030D-6E8A-4147-A177-3AD203B41FA5}">
                      <a16:colId xmlns:a16="http://schemas.microsoft.com/office/drawing/2014/main" val="3769635424"/>
                    </a:ext>
                  </a:extLst>
                </a:gridCol>
                <a:gridCol w="1349232">
                  <a:extLst>
                    <a:ext uri="{9D8B030D-6E8A-4147-A177-3AD203B41FA5}">
                      <a16:colId xmlns:a16="http://schemas.microsoft.com/office/drawing/2014/main" val="3963166796"/>
                    </a:ext>
                  </a:extLst>
                </a:gridCol>
                <a:gridCol w="1405449">
                  <a:extLst>
                    <a:ext uri="{9D8B030D-6E8A-4147-A177-3AD203B41FA5}">
                      <a16:colId xmlns:a16="http://schemas.microsoft.com/office/drawing/2014/main" val="2731563876"/>
                    </a:ext>
                  </a:extLst>
                </a:gridCol>
                <a:gridCol w="1311754">
                  <a:extLst>
                    <a:ext uri="{9D8B030D-6E8A-4147-A177-3AD203B41FA5}">
                      <a16:colId xmlns:a16="http://schemas.microsoft.com/office/drawing/2014/main" val="1373972549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Helvetica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Helvetica" panose="020B0604020202020204" pitchFamily="34" charset="0"/>
                        </a:rPr>
                        <a:t>2021 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Helvetica" panose="020B0604020202020204" pitchFamily="34" charset="0"/>
                        </a:rPr>
                        <a:t>Budget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Helvetica" panose="020B0604020202020204" pitchFamily="34" charset="0"/>
                        </a:rPr>
                        <a:t>2020 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3542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Cost of Goods as % of Sales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64.27%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63.14%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63.40%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536157"/>
                  </a:ext>
                </a:extLst>
              </a:tr>
              <a:tr h="381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1327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Retail Expense as % of Sales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34.91%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29.16%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33.37%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974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511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9522D9-66E6-024B-9597-2077A52613B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BA4DE082-47B3-904B-BB45-CD92EFB45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r="8757"/>
            <a:stretch/>
          </p:blipFill>
          <p:spPr>
            <a:xfrm>
              <a:off x="6503412" y="0"/>
              <a:ext cx="5688588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effectLst>
              <a:outerShdw blurRad="701312" dist="2482332" dir="5400000" algn="ctr" rotWithShape="0">
                <a:srgbClr val="DDDDDD">
                  <a:alpha val="26640"/>
                </a:srgbClr>
              </a:outerShdw>
              <a:softEdge rad="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810C72-C3D7-DD48-9886-ACB50CD3A3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  <a:alpha val="5525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303FDFF9-E8D1-B541-921C-B66B20B7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83" y="0"/>
              <a:ext cx="4302893" cy="122218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67D466-FC3C-3F48-AA94-6346645E355F}"/>
              </a:ext>
            </a:extLst>
          </p:cNvPr>
          <p:cNvSpPr txBox="1"/>
          <p:nvPr/>
        </p:nvSpPr>
        <p:spPr>
          <a:xfrm>
            <a:off x="5688589" y="318704"/>
            <a:ext cx="662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MCA YEAR-END DASHBOARD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8D57D-1E44-2140-940A-683BB6CA78E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50889" y="1649693"/>
            <a:ext cx="3278583" cy="1369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922A86-3626-CC4D-9430-3F195551728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77072" y="3174685"/>
            <a:ext cx="5713109" cy="21311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C05DF9-EAC2-8E44-9436-8DF93D6FA74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237381" y="3169560"/>
            <a:ext cx="5688589" cy="21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5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180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Hillman</dc:creator>
  <cp:lastModifiedBy>Angela Hillman</cp:lastModifiedBy>
  <cp:revision>12</cp:revision>
  <dcterms:created xsi:type="dcterms:W3CDTF">2022-01-16T03:27:00Z</dcterms:created>
  <dcterms:modified xsi:type="dcterms:W3CDTF">2022-01-25T13:28:08Z</dcterms:modified>
</cp:coreProperties>
</file>