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6" r:id="rId2"/>
    <p:sldId id="292" r:id="rId3"/>
    <p:sldId id="294" r:id="rId4"/>
    <p:sldId id="29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02"/>
    <p:restoredTop sz="96327"/>
  </p:normalViewPr>
  <p:slideViewPr>
    <p:cSldViewPr snapToGrid="0" snapToObjects="1">
      <p:cViewPr varScale="1">
        <p:scale>
          <a:sx n="127" d="100"/>
          <a:sy n="127" d="100"/>
        </p:scale>
        <p:origin x="22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63279864928711"/>
          <c:y val="0.11626999799272525"/>
          <c:w val="0.58865249492133487"/>
          <c:h val="0.799474670082966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2020 Preliminary Revenue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sx="1000" sy="1000" algn="ctr" rotWithShape="0">
                  <a:prstClr val="black">
                    <a:alpha val="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95F-434E-BA0F-B307DF4DA4A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95F-434E-BA0F-B307DF4DA4A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95F-434E-BA0F-B307DF4DA4A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95F-434E-BA0F-B307DF4DA4A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95F-434E-BA0F-B307DF4DA4A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C95F-434E-BA0F-B307DF4DA4A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C95F-434E-BA0F-B307DF4DA4A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C95F-434E-BA0F-B307DF4DA4A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C95F-434E-BA0F-B307DF4DA4A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C95F-434E-BA0F-B307DF4DA4A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C95F-434E-BA0F-B307DF4DA4A6}"/>
              </c:ext>
            </c:extLst>
          </c:dPt>
          <c:dLbls>
            <c:dLbl>
              <c:idx val="0"/>
              <c:layout>
                <c:manualLayout>
                  <c:x val="3.819816276290959E-2"/>
                  <c:y val="1.09633463166042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44025007296001"/>
                      <c:h val="0.132525235213944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95F-434E-BA0F-B307DF4DA4A6}"/>
                </c:ext>
              </c:extLst>
            </c:dLbl>
            <c:dLbl>
              <c:idx val="1"/>
              <c:layout>
                <c:manualLayout>
                  <c:x val="-2.97975702993542E-2"/>
                  <c:y val="-4.457334161506865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95F-434E-BA0F-B307DF4DA4A6}"/>
                </c:ext>
              </c:extLst>
            </c:dLbl>
            <c:dLbl>
              <c:idx val="2"/>
              <c:layout>
                <c:manualLayout>
                  <c:x val="-2.5745039133675783E-2"/>
                  <c:y val="1.04005170074777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14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95F-434E-BA0F-B307DF4DA4A6}"/>
                </c:ext>
              </c:extLst>
            </c:dLbl>
            <c:dLbl>
              <c:idx val="3"/>
              <c:layout>
                <c:manualLayout>
                  <c:x val="-4.6443136727609059E-2"/>
                  <c:y val="0.126825230670250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95F-434E-BA0F-B307DF4DA4A6}"/>
                </c:ext>
              </c:extLst>
            </c:dLbl>
            <c:dLbl>
              <c:idx val="4"/>
              <c:layout>
                <c:manualLayout>
                  <c:x val="-3.4928876707573706E-2"/>
                  <c:y val="0.120805699002512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981574977701387"/>
                      <c:h val="0.123462205530142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95F-434E-BA0F-B307DF4DA4A6}"/>
                </c:ext>
              </c:extLst>
            </c:dLbl>
            <c:dLbl>
              <c:idx val="5"/>
              <c:layout>
                <c:manualLayout>
                  <c:x val="-4.5272589748778562E-2"/>
                  <c:y val="1.859977841282001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sz="1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199909567585237"/>
                      <c:h val="0.162366943601691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C95F-434E-BA0F-B307DF4DA4A6}"/>
                </c:ext>
              </c:extLst>
            </c:dLbl>
            <c:dLbl>
              <c:idx val="6"/>
              <c:layout>
                <c:manualLayout>
                  <c:x val="-0.10933264236333312"/>
                  <c:y val="-0.105051085467934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14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95F-434E-BA0F-B307DF4DA4A6}"/>
                </c:ext>
              </c:extLst>
            </c:dLbl>
            <c:dLbl>
              <c:idx val="7"/>
              <c:layout>
                <c:manualLayout>
                  <c:x val="2.0941882158645519E-2"/>
                  <c:y val="-5.74848213818325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14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95F-434E-BA0F-B307DF4DA4A6}"/>
                </c:ext>
              </c:extLst>
            </c:dLbl>
            <c:dLbl>
              <c:idx val="8"/>
              <c:layout>
                <c:manualLayout>
                  <c:x val="-6.7774424933557675E-2"/>
                  <c:y val="-5.59370281921571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14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95F-434E-BA0F-B307DF4DA4A6}"/>
                </c:ext>
              </c:extLst>
            </c:dLbl>
            <c:dLbl>
              <c:idx val="9"/>
              <c:layout>
                <c:manualLayout>
                  <c:x val="-2.948893003694553E-2"/>
                  <c:y val="-1.7865811018931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t" anchorCtr="0">
                  <a:spAutoFit/>
                </a:bodyPr>
                <a:lstStyle/>
                <a:p>
                  <a:pPr algn="ctr">
                    <a:defRPr sz="14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95F-434E-BA0F-B307DF4DA4A6}"/>
                </c:ext>
              </c:extLst>
            </c:dLbl>
            <c:dLbl>
              <c:idx val="10"/>
              <c:layout>
                <c:manualLayout>
                  <c:x val="0.1305180412228098"/>
                  <c:y val="-1.17992227879565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14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95F-434E-BA0F-B307DF4DA4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r"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gradFill>
                    <a:gsLst>
                      <a:gs pos="0">
                        <a:schemeClr val="bg1">
                          <a:lumMod val="7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Direct Mail</c:v>
                </c:pt>
                <c:pt idx="1">
                  <c:v>Major Donors</c:v>
                </c:pt>
                <c:pt idx="2">
                  <c:v>Unsolicited Contributions</c:v>
                </c:pt>
                <c:pt idx="3">
                  <c:v>Board Support</c:v>
                </c:pt>
                <c:pt idx="4">
                  <c:v>Legacy Giving</c:v>
                </c:pt>
                <c:pt idx="5">
                  <c:v>Golf Tournament &amp; Silent Auction</c:v>
                </c:pt>
                <c:pt idx="6">
                  <c:v>Virtual Runs</c:v>
                </c:pt>
                <c:pt idx="7">
                  <c:v>CFC</c:v>
                </c:pt>
                <c:pt idx="8">
                  <c:v>Corporate</c:v>
                </c:pt>
                <c:pt idx="9">
                  <c:v>MCA &amp; Investments</c:v>
                </c:pt>
                <c:pt idx="10">
                  <c:v>Memberships</c:v>
                </c:pt>
              </c:strCache>
            </c:strRef>
          </c:cat>
          <c:val>
            <c:numRef>
              <c:f>Sheet1!$B$2:$B$12</c:f>
              <c:numCache>
                <c:formatCode>_("$"* #,##0.00_);_("$"* \(#,##0.00\);_("$"* "-"??_);_(@_)</c:formatCode>
                <c:ptCount val="11"/>
                <c:pt idx="0">
                  <c:v>772600</c:v>
                </c:pt>
                <c:pt idx="1">
                  <c:v>214000</c:v>
                </c:pt>
                <c:pt idx="2">
                  <c:v>154900</c:v>
                </c:pt>
                <c:pt idx="3">
                  <c:v>150800</c:v>
                </c:pt>
                <c:pt idx="4" formatCode="&quot;$&quot;#,##0.00_);\(&quot;$&quot;#,##0.00\)">
                  <c:v>0</c:v>
                </c:pt>
                <c:pt idx="5">
                  <c:v>50500</c:v>
                </c:pt>
                <c:pt idx="6">
                  <c:v>23000</c:v>
                </c:pt>
                <c:pt idx="7">
                  <c:v>7300</c:v>
                </c:pt>
                <c:pt idx="8">
                  <c:v>181805</c:v>
                </c:pt>
                <c:pt idx="9">
                  <c:v>46900</c:v>
                </c:pt>
                <c:pt idx="10">
                  <c:v>28740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95F-434E-BA0F-B307DF4DA4A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716658464566918E-2"/>
          <c:y val="0.1149258664538714"/>
          <c:w val="0.88897084153543304"/>
          <c:h val="0.767486542354420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Contributions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1409196</c:v>
                </c:pt>
                <c:pt idx="1">
                  <c:v>1311910</c:v>
                </c:pt>
                <c:pt idx="2">
                  <c:v>1457862</c:v>
                </c:pt>
                <c:pt idx="3">
                  <c:v>1462362</c:v>
                </c:pt>
                <c:pt idx="4">
                  <c:v>1599416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0B-984E-8511-B1B76FB17B4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350500</c:v>
                </c:pt>
                <c:pt idx="1">
                  <c:v>499000</c:v>
                </c:pt>
                <c:pt idx="2">
                  <c:v>132000</c:v>
                </c:pt>
                <c:pt idx="3">
                  <c:v>125000</c:v>
                </c:pt>
                <c:pt idx="4">
                  <c:v>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BF-704D-9D35-2163B86FEC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321064248"/>
        <c:axId val="321063928"/>
      </c:barChart>
      <c:catAx>
        <c:axId val="321064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1063928"/>
        <c:crosses val="autoZero"/>
        <c:auto val="1"/>
        <c:lblAlgn val="ctr"/>
        <c:lblOffset val="100"/>
        <c:noMultiLvlLbl val="0"/>
      </c:catAx>
      <c:valAx>
        <c:axId val="321063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1064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Revenue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577420</c:v>
                </c:pt>
                <c:pt idx="1">
                  <c:v>604015</c:v>
                </c:pt>
                <c:pt idx="2">
                  <c:v>680967</c:v>
                </c:pt>
                <c:pt idx="3">
                  <c:v>754770</c:v>
                </c:pt>
                <c:pt idx="4">
                  <c:v>777413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97-A24C-A897-B04E1BB1DE7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Production and Delivery Expense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308044</c:v>
                </c:pt>
                <c:pt idx="1">
                  <c:v>292076</c:v>
                </c:pt>
                <c:pt idx="2">
                  <c:v>316592</c:v>
                </c:pt>
                <c:pt idx="3">
                  <c:v>336851</c:v>
                </c:pt>
                <c:pt idx="4">
                  <c:v>386362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97-A24C-A897-B04E1BB1DE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0900472"/>
        <c:axId val="208489656"/>
      </c:lineChart>
      <c:catAx>
        <c:axId val="320900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489656"/>
        <c:crosses val="autoZero"/>
        <c:auto val="1"/>
        <c:lblAlgn val="ctr"/>
        <c:lblOffset val="100"/>
        <c:noMultiLvlLbl val="0"/>
      </c:catAx>
      <c:valAx>
        <c:axId val="208489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0900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F9A1F-6A60-354A-9BAA-86959A0C2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10A8A7-6A20-CA44-805B-8644E682DA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E2D9A-9DE4-754F-84B9-9A0558121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097B-1E22-9040-B6F1-4AF1C2016039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92B78-453B-A746-B425-F847EE340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77F91-3763-CA47-BAE3-DA1EF99C9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D8CF-1902-8644-B217-FFC453490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4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57C7C-400F-D344-8A0C-DDE52E627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CF8F3-A983-2C4B-A0E5-7265C5EC1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9ED6F-3662-7448-93F7-614F6A171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097B-1E22-9040-B6F1-4AF1C2016039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91441-07ED-B047-99FE-35869992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1CA11-69B4-9242-8B46-C96579071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D8CF-1902-8644-B217-FFC453490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7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9BC911-A1AB-4D4A-BBEE-C0AA57C5FF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12DBD0-60E4-AB42-857B-C056AFFA4C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B34BB-C51B-BE4D-A6E4-D610E84CC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097B-1E22-9040-B6F1-4AF1C2016039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9BDB3-3503-B244-A4AA-C053E65D4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F20D3-A8C5-464E-ACD7-5442CB5F1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D8CF-1902-8644-B217-FFC453490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49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4DDE9-DB76-1F49-833B-1855FB0F2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01B54-0E18-3B4C-AD95-1782E6124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0C2BA-4EC8-A24C-A125-09565505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097B-1E22-9040-B6F1-4AF1C2016039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F2339-69FA-A843-8E36-7214D4878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5C0D4-C9D8-6C46-8B44-C99E9DB82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D8CF-1902-8644-B217-FFC453490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4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323E5-5B31-4747-A48A-CADFB469E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0E4DA-B6A0-2343-90A3-84AE22533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57F91-C6BE-EF47-91E1-768A71AED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097B-1E22-9040-B6F1-4AF1C2016039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046A2-5AFD-D742-94BA-859EBAFFD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E798D-D08C-F04C-8D3F-86658383F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D8CF-1902-8644-B217-FFC453490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71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39774-C25B-1847-ABAC-32F6807E9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71244-542B-224D-B341-568CE26BC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750B98-B4CF-C643-8DFE-99EB7BE41A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5CFFA2-8D14-3149-9EE6-1E816150A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097B-1E22-9040-B6F1-4AF1C2016039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1AC36B-18CC-0649-81B1-8FA715093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2FDC3-7E4E-AA40-A4BD-6E03489EC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D8CF-1902-8644-B217-FFC453490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2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77364-2C98-204F-BC9E-D5D9B4BF4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50D003-2004-8340-89C4-A056D2995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6F7912-0FE1-FB45-90E1-63B40B693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265262-E77E-3542-8483-ABDF194D6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BCFB02-63B0-DF4E-9AEF-06B115DB9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D9CC0D-9986-4845-B559-788D4BCC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097B-1E22-9040-B6F1-4AF1C2016039}" type="datetimeFigureOut">
              <a:rPr lang="en-US" smtClean="0"/>
              <a:t>2/3/21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155104-2903-8F44-A4B0-484A7E34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C84117-6AA2-0B4E-ABEC-EAD611CE3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D8CF-1902-8644-B217-FFC453490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7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1083E-0D73-694F-BA47-3032B1220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61B687-3BA2-A847-94F2-CC1A0E656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097B-1E22-9040-B6F1-4AF1C2016039}" type="datetimeFigureOut">
              <a:rPr lang="en-US" smtClean="0"/>
              <a:t>2/3/21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4CE9C3-F812-9A40-9943-04FCF2D1A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D8B7B5-740B-8440-905C-30CD16A5D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D8CF-1902-8644-B217-FFC453490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0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93A0C4-0474-0F41-98CE-A8A6526F9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097B-1E22-9040-B6F1-4AF1C2016039}" type="datetimeFigureOut">
              <a:rPr lang="en-US" smtClean="0"/>
              <a:t>2/3/21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89373D-E569-494B-AA3E-3F7799BA5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9BDB4-3B7D-D349-86E4-31CDE3BE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D8CF-1902-8644-B217-FFC453490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6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90003-CB13-FC4E-A3D9-B69C24BF1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57755-79A3-7346-A18A-1C8957DCD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6752F-3616-0F45-BDCE-E11CA9EE3C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AAB584-BC18-644C-A65C-BB5AB725B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097B-1E22-9040-B6F1-4AF1C2016039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16AB28-9377-5644-94D3-D77B93B8F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9DAF1C-DB14-C244-90C8-DADF6BF71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D8CF-1902-8644-B217-FFC453490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94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C1393-C8ED-AA47-A9B4-7597CFE49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51F7BA-4D9F-A946-B45E-6A120C533F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125B2D-E8B7-8541-BEBF-E5F994F61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14260E-FDD3-BB4A-9DAE-7D793DCAF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097B-1E22-9040-B6F1-4AF1C2016039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175C7-3C2D-2547-84F5-BB3239AAB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6B9B7C-CBBA-3146-B32A-8FFF062E6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D8CF-1902-8644-B217-FFC453490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39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7F1EBC-A733-D046-BC8E-DEEFC372D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3206E-85A2-FF43-8423-A84817828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C901E-02E9-914C-A50E-57875B2D05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F097B-1E22-9040-B6F1-4AF1C2016039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9EE1F-BAB5-814A-B939-191BB0B583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2ADA0-2D1C-5D48-9E75-8E4FC90A9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0D8CF-1902-8644-B217-FFC453490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1D846-B8FB-1F4D-913F-D9AD8E65A3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8045"/>
            <a:ext cx="9144000" cy="169404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MCAF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Revenue &amp; Expense Review</a:t>
            </a:r>
          </a:p>
        </p:txBody>
      </p:sp>
    </p:spTree>
    <p:extLst>
      <p:ext uri="{BB962C8B-B14F-4D97-AF65-F5344CB8AC3E}">
        <p14:creationId xmlns:p14="http://schemas.microsoft.com/office/powerpoint/2010/main" val="3003844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834328-E9F6-DE4B-932A-126C997C2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282EB123-F08B-9E43-9B03-387377A1F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620" y="161836"/>
            <a:ext cx="912876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en-US" sz="3600" dirty="0">
                <a:latin typeface="Arial" pitchFamily="34" charset="0"/>
              </a:rPr>
              <a:t>2020 Preliminary Revenue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833583-4D91-7F45-827D-DFBF6FCDCFEB}"/>
              </a:ext>
            </a:extLst>
          </p:cNvPr>
          <p:cNvSpPr txBox="1"/>
          <p:nvPr/>
        </p:nvSpPr>
        <p:spPr>
          <a:xfrm>
            <a:off x="9382827" y="4325025"/>
            <a:ext cx="2142631" cy="175432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MCA $115K less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Corporate $75K less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30B241D-8D90-484F-BDC4-FB126F0A8C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7025622"/>
              </p:ext>
            </p:extLst>
          </p:nvPr>
        </p:nvGraphicFramePr>
        <p:xfrm>
          <a:off x="2016711" y="967666"/>
          <a:ext cx="8158579" cy="5788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0378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>
            <a:extLst>
              <a:ext uri="{FF2B5EF4-FFF2-40B4-BE49-F238E27FC236}">
                <a16:creationId xmlns:a16="http://schemas.microsoft.com/office/drawing/2014/main" id="{282EB123-F08B-9E43-9B03-387377A1F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555" y="543509"/>
            <a:ext cx="8781245" cy="5207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b">
            <a:no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36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Annual Historical Contribution Levels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F170D413-655C-4D75-88F1-B0ECB51C7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37861" y="1435102"/>
            <a:ext cx="3008313" cy="4193744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Notes (Other)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MCA $280,000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Wounded Marine Support Program $71,000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MCA $75,000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Estate Distributions $395,000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Wounded Marine Support Program $29,000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2018-2019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MCA $125,000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MCA $10,000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834328-E9F6-DE4B-932A-126C997C2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21336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5C3D1F8-002A-47E3-97A1-C6774553AA60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D691382-8ED5-B042-9F33-5DBBB10897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1778541"/>
              </p:ext>
            </p:extLst>
          </p:nvPr>
        </p:nvGraphicFramePr>
        <p:xfrm>
          <a:off x="5099050" y="793751"/>
          <a:ext cx="5111750" cy="5332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4245E7-215B-E34F-A009-060D2241A1C8}"/>
              </a:ext>
            </a:extLst>
          </p:cNvPr>
          <p:cNvSpPr txBox="1"/>
          <p:nvPr/>
        </p:nvSpPr>
        <p:spPr>
          <a:xfrm rot="16200000">
            <a:off x="4373217" y="3193774"/>
            <a:ext cx="1063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Dollars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7E6095-ACC2-BA4C-84EB-1E67145C6ECC}"/>
              </a:ext>
            </a:extLst>
          </p:cNvPr>
          <p:cNvSpPr txBox="1"/>
          <p:nvPr/>
        </p:nvSpPr>
        <p:spPr>
          <a:xfrm>
            <a:off x="4938036" y="126048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$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8C3D68-A059-AB49-A609-A39C48BEF9B5}"/>
              </a:ext>
            </a:extLst>
          </p:cNvPr>
          <p:cNvSpPr txBox="1"/>
          <p:nvPr/>
        </p:nvSpPr>
        <p:spPr>
          <a:xfrm>
            <a:off x="5403538" y="535184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$</a:t>
            </a:r>
          </a:p>
        </p:txBody>
      </p:sp>
    </p:spTree>
    <p:extLst>
      <p:ext uri="{BB962C8B-B14F-4D97-AF65-F5344CB8AC3E}">
        <p14:creationId xmlns:p14="http://schemas.microsoft.com/office/powerpoint/2010/main" val="2584164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1A37425-ECDA-4F46-877E-6A5912696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Direct Mail Revenue vs. Expense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40C679-8E53-A14B-84F0-4718BB003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C3D1F8-002A-47E3-97A1-C6774553AA60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64C52103-800D-3244-858F-43DFDBDC6B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93138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5BA2EEF-0414-8A45-B369-5A79B8F238A0}"/>
              </a:ext>
            </a:extLst>
          </p:cNvPr>
          <p:cNvSpPr txBox="1"/>
          <p:nvPr/>
        </p:nvSpPr>
        <p:spPr>
          <a:xfrm rot="16200000">
            <a:off x="82567" y="3173678"/>
            <a:ext cx="1063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Dollars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F511BD-F95F-3D40-BBF3-5202AA7CC981}"/>
              </a:ext>
            </a:extLst>
          </p:cNvPr>
          <p:cNvSpPr txBox="1"/>
          <p:nvPr/>
        </p:nvSpPr>
        <p:spPr>
          <a:xfrm>
            <a:off x="747868" y="183323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$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D3C080-1604-3C45-9304-96BDE4A0BDF5}"/>
              </a:ext>
            </a:extLst>
          </p:cNvPr>
          <p:cNvSpPr txBox="1"/>
          <p:nvPr/>
        </p:nvSpPr>
        <p:spPr>
          <a:xfrm>
            <a:off x="1121334" y="53317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$</a:t>
            </a:r>
          </a:p>
        </p:txBody>
      </p:sp>
    </p:spTree>
    <p:extLst>
      <p:ext uri="{BB962C8B-B14F-4D97-AF65-F5344CB8AC3E}">
        <p14:creationId xmlns:p14="http://schemas.microsoft.com/office/powerpoint/2010/main" val="3469983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132</Words>
  <Application>Microsoft Macintosh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MCAF  Revenue &amp; Expense Review</vt:lpstr>
      <vt:lpstr>PowerPoint Presentation</vt:lpstr>
      <vt:lpstr>PowerPoint Presentation</vt:lpstr>
      <vt:lpstr>Direct Mail Revenue vs. Expense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Mundy</dc:creator>
  <cp:lastModifiedBy>Timothy Mundy</cp:lastModifiedBy>
  <cp:revision>16</cp:revision>
  <cp:lastPrinted>2021-02-03T20:18:29Z</cp:lastPrinted>
  <dcterms:created xsi:type="dcterms:W3CDTF">2021-02-03T14:34:13Z</dcterms:created>
  <dcterms:modified xsi:type="dcterms:W3CDTF">2021-02-03T21:44:55Z</dcterms:modified>
</cp:coreProperties>
</file>