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86" r:id="rId3"/>
    <p:sldId id="287" r:id="rId4"/>
    <p:sldId id="288" r:id="rId5"/>
    <p:sldId id="290" r:id="rId6"/>
    <p:sldId id="281" r:id="rId7"/>
    <p:sldId id="293" r:id="rId8"/>
    <p:sldId id="291" r:id="rId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AF"/>
    <a:srgbClr val="D6CA9E"/>
    <a:srgbClr val="424242"/>
    <a:srgbClr val="002A07"/>
    <a:srgbClr val="4C0008"/>
    <a:srgbClr val="4A2C00"/>
    <a:srgbClr val="120D3D"/>
    <a:srgbClr val="DD2727"/>
    <a:srgbClr val="D02929"/>
    <a:srgbClr val="E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8" autoAdjust="0"/>
    <p:restoredTop sz="89736" autoAdjust="0"/>
  </p:normalViewPr>
  <p:slideViewPr>
    <p:cSldViewPr>
      <p:cViewPr varScale="1">
        <p:scale>
          <a:sx n="102" d="100"/>
          <a:sy n="102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79407-0A66-41AB-93DB-C1ADF5274347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LtGen</a:t>
            </a:r>
            <a:r>
              <a:rPr lang="en-US" dirty="0"/>
              <a:t> Flynn: 1</a:t>
            </a:r>
            <a:r>
              <a:rPr lang="en-US" baseline="30000" dirty="0"/>
              <a:t>st</a:t>
            </a:r>
            <a:r>
              <a:rPr lang="en-US" dirty="0"/>
              <a:t> LAR Bobby</a:t>
            </a:r>
            <a:r>
              <a:rPr lang="en-US" baseline="0" dirty="0"/>
              <a:t> Christopher.  Book in the pocket for Marines during lulls in training.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AC4CA-EC16-4D30-B900-8087C2667F29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675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LtGen</a:t>
            </a:r>
            <a:r>
              <a:rPr lang="en-US" dirty="0"/>
              <a:t> Flynn: do we post award</a:t>
            </a:r>
            <a:r>
              <a:rPr lang="en-US" baseline="0" dirty="0"/>
              <a:t> pictures in magazines or on social media?  Can we?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Ron: do we send things like this out to hometown newspapers?  The Marines’ in the photo’s hometown?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Alex H: how do we use premier award winners to reinforce membership?  Use award (alumni) to push our message.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Wendy: social media is the platform young Marines use.  Find someone they want to connect to (twitter, </a:t>
            </a:r>
            <a:r>
              <a:rPr lang="en-US" baseline="0" dirty="0" err="1"/>
              <a:t>etc</a:t>
            </a:r>
            <a:r>
              <a:rPr lang="en-US" baseline="0" dirty="0"/>
              <a:t>) and bring them into MCA&amp;F.  Reach them where they are.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AC4CA-EC16-4D30-B900-8087C2667F29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AC4CA-EC16-4D30-B900-8087C2667F29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0ED1-566A-4971-98AC-8A13E7D19145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9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B54-0322-469E-939A-82941CD0C1B6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0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8B4F-484C-448F-8DEF-85DE8F772F54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71D3-809E-4D8A-9EBB-200FD8988D64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0C2E-C456-4E39-9247-905FB77B95C1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D8B8-95E5-41DB-8297-CD7A430F4DD4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3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F0F7-6A81-4A8E-AA6B-0B77153A7360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E0FE-5FB7-41E9-8BAA-38755B0E80F6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4D7C-4882-4357-8003-2DAF4FDB1895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3999" cy="6096000"/>
          </a:xfrm>
          <a:prstGeom prst="rect">
            <a:avLst/>
          </a:prstGeom>
          <a:solidFill>
            <a:srgbClr val="E6D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791200"/>
            <a:ext cx="9144000" cy="1143000"/>
          </a:xfrm>
          <a:prstGeom prst="rect">
            <a:avLst/>
          </a:prstGeom>
          <a:solidFill>
            <a:srgbClr val="4A4F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410200"/>
            <a:ext cx="9144000" cy="304800"/>
          </a:xfrm>
          <a:prstGeom prst="rect">
            <a:avLst/>
          </a:prstGeom>
          <a:solidFill>
            <a:srgbClr val="3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5918677"/>
            <a:ext cx="4267200" cy="870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229">
            <a:off x="4411176" y="283557"/>
            <a:ext cx="4674800" cy="50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2CEF-2718-45ED-A47D-16CFD5D96914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B0E-041D-432B-ABC0-74A551D53252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963A-128D-4EA1-9142-0AA8CD77DC30}" type="datetime1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350" y="1384202"/>
            <a:ext cx="838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Marine Corps Association Foundation </a:t>
            </a:r>
          </a:p>
          <a:p>
            <a:pPr algn="ctr"/>
            <a:endParaRPr lang="en-US" sz="4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2020 Highlights and </a:t>
            </a:r>
          </a:p>
          <a:p>
            <a:pPr algn="ctr"/>
            <a:r>
              <a:rPr lang="en-US" sz="4400" b="1" dirty="0">
                <a:solidFill>
                  <a:srgbClr val="4A4F42"/>
                </a:solidFill>
                <a:latin typeface="Arial"/>
                <a:cs typeface="Arial"/>
              </a:rPr>
              <a:t>2021 Way Ahead</a:t>
            </a:r>
          </a:p>
          <a:p>
            <a:pPr algn="ctr"/>
            <a:endParaRPr lang="en-US" sz="4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42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5240" y="161836"/>
            <a:ext cx="91287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u="sng" dirty="0">
                <a:latin typeface="Arial" pitchFamily="34" charset="0"/>
              </a:rPr>
              <a:t>Over $800,000 spent on Marines in 2020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4582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~4,000 </a:t>
            </a:r>
            <a:r>
              <a:rPr lang="en-US" altLang="en-US" sz="2000" b="1" i="1" dirty="0">
                <a:latin typeface="Arial" pitchFamily="34" charset="0"/>
              </a:rPr>
              <a:t>(~9,000 in 2019)</a:t>
            </a:r>
            <a:r>
              <a:rPr lang="en-US" altLang="en-US" sz="2000" b="1" dirty="0">
                <a:latin typeface="Arial" pitchFamily="34" charset="0"/>
              </a:rPr>
              <a:t> Marines visit battlefields around the globe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sz="1800" b="1" dirty="0">
                <a:latin typeface="Arial" pitchFamily="34" charset="0"/>
              </a:rPr>
              <a:t>Expense down; nearly as many events cancelled as executed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altLang="en-US" sz="2000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~186 </a:t>
            </a:r>
            <a:r>
              <a:rPr lang="en-US" altLang="en-US" sz="2000" b="1" i="1" dirty="0">
                <a:latin typeface="Arial" pitchFamily="34" charset="0"/>
              </a:rPr>
              <a:t>(~173 in 2019) </a:t>
            </a:r>
            <a:r>
              <a:rPr lang="en-US" altLang="en-US" sz="2000" b="1" dirty="0">
                <a:latin typeface="Arial" pitchFamily="34" charset="0"/>
              </a:rPr>
              <a:t>Unit Libraries enhanced with books from the  Commandant’s Professional Reading List 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sz="1800" b="1" dirty="0">
                <a:latin typeface="Arial" pitchFamily="34" charset="0"/>
              </a:rPr>
              <a:t>New Commandant’s Professional Reading Program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r>
              <a:rPr lang="en-US" altLang="en-US" sz="1800" b="1" dirty="0">
                <a:latin typeface="Arial" pitchFamily="34" charset="0"/>
              </a:rPr>
              <a:t>Intro to PME at the MCRD’s</a:t>
            </a:r>
          </a:p>
          <a:p>
            <a:pPr marL="1085850" lvl="1" indent="-342900" eaLnBrk="1" hangingPunct="1">
              <a:buFont typeface="Arial" charset="0"/>
              <a:buChar char="•"/>
              <a:defRPr/>
            </a:pPr>
            <a:endParaRPr lang="en-US" altLang="en-US" sz="1800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&gt;5,000 </a:t>
            </a:r>
            <a:r>
              <a:rPr lang="en-US" altLang="en-US" sz="2000" b="1" i="1" dirty="0">
                <a:latin typeface="Arial" pitchFamily="34" charset="0"/>
              </a:rPr>
              <a:t>(~same as 2019)</a:t>
            </a:r>
            <a:r>
              <a:rPr lang="en-US" altLang="en-US" sz="2000" b="1" dirty="0">
                <a:latin typeface="Arial" pitchFamily="34" charset="0"/>
              </a:rPr>
              <a:t> awards for outstanding Marines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altLang="en-US" sz="2000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sz="2000" b="1" dirty="0">
                <a:latin typeface="Arial" pitchFamily="34" charset="0"/>
              </a:rPr>
              <a:t>~77 </a:t>
            </a:r>
            <a:r>
              <a:rPr lang="en-US" altLang="en-US" sz="2000" b="1" i="1" dirty="0">
                <a:latin typeface="Arial" pitchFamily="34" charset="0"/>
              </a:rPr>
              <a:t>(~same as 2019) </a:t>
            </a:r>
            <a:r>
              <a:rPr lang="en-US" altLang="en-US" sz="2000" b="1" dirty="0">
                <a:latin typeface="Arial" pitchFamily="34" charset="0"/>
              </a:rPr>
              <a:t>Marines won Writing Awards</a:t>
            </a:r>
          </a:p>
          <a:p>
            <a:pPr marL="1485900" lvl="2" indent="-342900" eaLnBrk="1" hangingPunct="1">
              <a:buFont typeface="Arial" charset="0"/>
              <a:buChar char="•"/>
              <a:defRPr/>
            </a:pPr>
            <a:endParaRPr lang="en-US" altLang="en-US" sz="1800" b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altLang="en-US" b="1" i="1" dirty="0">
              <a:latin typeface="Arial" pitchFamily="34" charset="0"/>
            </a:endParaRPr>
          </a:p>
          <a:p>
            <a:pPr marL="342900" indent="-342900" eaLnBrk="1" hangingPunct="1">
              <a:buFont typeface="Arial" charset="0"/>
              <a:buChar char="•"/>
              <a:defRPr/>
            </a:pPr>
            <a:r>
              <a:rPr lang="en-US" altLang="en-US" b="1" i="1" dirty="0">
                <a:latin typeface="Arial" pitchFamily="34" charset="0"/>
              </a:rPr>
              <a:t>Nearly 65,000 Marines impacted by MCAF programs!</a:t>
            </a:r>
          </a:p>
        </p:txBody>
      </p:sp>
    </p:spTree>
    <p:extLst>
      <p:ext uri="{BB962C8B-B14F-4D97-AF65-F5344CB8AC3E}">
        <p14:creationId xmlns:p14="http://schemas.microsoft.com/office/powerpoint/2010/main" val="288852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49212" y="314236"/>
            <a:ext cx="89423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b="1" u="sng" dirty="0">
                <a:solidFill>
                  <a:srgbClr val="4A4F42"/>
                </a:solidFill>
                <a:latin typeface="Arial" charset="0"/>
              </a:rPr>
              <a:t>Program Delivery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021140"/>
            <a:ext cx="51816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Unit Library Program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Enhanced 186 unit libraries in 2020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~45 Kindles for deploying units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Nearly 54,000 </a:t>
            </a:r>
            <a:r>
              <a:rPr lang="en-US" sz="2000" dirty="0">
                <a:latin typeface="Arial"/>
                <a:cs typeface="Arial"/>
              </a:rPr>
              <a:t>Marines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Intro to PME @ MCRD’s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8426" y="3863401"/>
            <a:ext cx="4625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Excellence Awards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Nearly 6,000 awards in 2020, mostly to enlisted Marines</a:t>
            </a:r>
          </a:p>
        </p:txBody>
      </p:sp>
      <p:pic>
        <p:nvPicPr>
          <p:cNvPr id="2" name="Picture 1" descr="FASTCENT UR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990600"/>
            <a:ext cx="3657600" cy="2743200"/>
          </a:xfrm>
          <a:prstGeom prst="rect">
            <a:avLst/>
          </a:prstGeom>
        </p:spPr>
      </p:pic>
      <p:pic>
        <p:nvPicPr>
          <p:cNvPr id="3" name="Picture 2" descr="CO, SGT MAJ, CPL. GRIFFITH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667000"/>
            <a:ext cx="3733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1" y="1298108"/>
            <a:ext cx="434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Marine Writing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2020, 77 awards presented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Plaques and cash awards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0608" y="3406041"/>
            <a:ext cx="486958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Commanders’ Forums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 Rides, PMEs, Guest Speakers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2020, 40 forums supported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of nearly 4,000 Marine leaders, from NCOs to officers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9212" y="314236"/>
            <a:ext cx="89423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b="1" u="sng" dirty="0">
                <a:solidFill>
                  <a:srgbClr val="4A4F42"/>
                </a:solidFill>
                <a:latin typeface="Arial" charset="0"/>
              </a:rPr>
              <a:t>Program Delivery</a:t>
            </a:r>
          </a:p>
        </p:txBody>
      </p:sp>
      <p:pic>
        <p:nvPicPr>
          <p:cNvPr id="8" name="Picture 7" descr="A group of people standing in front of a large body of water&#10;&#10;Description automatically generated">
            <a:extLst>
              <a:ext uri="{FF2B5EF4-FFF2-40B4-BE49-F238E27FC236}">
                <a16:creationId xmlns:a16="http://schemas.microsoft.com/office/drawing/2014/main" id="{024A620E-6156-2446-BFF9-72E4A543C1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23" y="2743200"/>
            <a:ext cx="4019818" cy="2514600"/>
          </a:xfrm>
          <a:prstGeom prst="rect">
            <a:avLst/>
          </a:prstGeom>
        </p:spPr>
      </p:pic>
      <p:pic>
        <p:nvPicPr>
          <p:cNvPr id="5" name="Picture 4" descr="A group of people standing in front of a military uniform&#10;&#10;Description automatically generated">
            <a:extLst>
              <a:ext uri="{FF2B5EF4-FFF2-40B4-BE49-F238E27FC236}">
                <a16:creationId xmlns:a16="http://schemas.microsoft.com/office/drawing/2014/main" id="{8BCFB65E-011E-1C4E-976E-84393EFE50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923101"/>
            <a:ext cx="3711357" cy="24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A4F42"/>
                </a:solidFill>
                <a:latin typeface="Arial"/>
                <a:cs typeface="Arial"/>
              </a:rPr>
              <a:t>2021 Fundraising Opportunities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MCAF “Giving Day” targeted for 8 June</a:t>
            </a:r>
          </a:p>
          <a:p>
            <a:pPr marL="800100" lvl="1" indent="-342900">
              <a:buFont typeface="Arial"/>
              <a:buChar char="•"/>
            </a:pPr>
            <a:endParaRPr lang="en-US" sz="2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Golf Tournament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18 October 2021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Silent auction opportunities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Sign up early!</a:t>
            </a:r>
          </a:p>
          <a:p>
            <a:pPr marL="800100" lvl="1" indent="-342900">
              <a:buFont typeface="Arial"/>
              <a:buChar char="•"/>
            </a:pPr>
            <a:endParaRPr lang="en-US" sz="2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Matching gift campaign (end of year)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Virtual Challenge Series 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Direct Mail Acquisition</a:t>
            </a:r>
          </a:p>
        </p:txBody>
      </p:sp>
    </p:spTree>
    <p:extLst>
      <p:ext uri="{BB962C8B-B14F-4D97-AF65-F5344CB8AC3E}">
        <p14:creationId xmlns:p14="http://schemas.microsoft.com/office/powerpoint/2010/main" val="367756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9937" y="151740"/>
            <a:ext cx="506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A4F42"/>
                </a:solidFill>
                <a:latin typeface="Arial"/>
                <a:cs typeface="Arial"/>
              </a:rPr>
              <a:t>Virtual Challenge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1" y="838200"/>
            <a:ext cx="36607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2020 net: $20,200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Four main events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Flag Raising Challenge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Shores of Tripoli 20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Sugar Bear Run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Nov 10</a:t>
            </a:r>
            <a:r>
              <a:rPr lang="en-US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 10K</a:t>
            </a:r>
          </a:p>
          <a:p>
            <a:pPr marL="800100" lvl="1" indent="-342900">
              <a:buFont typeface="Arial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New: Workout of the Day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Chapultepec Challenge</a:t>
            </a:r>
          </a:p>
          <a:p>
            <a:pPr marL="800100" lvl="1" indent="-342900">
              <a:buFont typeface="Arial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2021 plan will set the challenges for future years</a:t>
            </a:r>
          </a:p>
        </p:txBody>
      </p:sp>
      <p:pic>
        <p:nvPicPr>
          <p:cNvPr id="9" name="Picture 2" descr="2021 MCA Virtual Challenges">
            <a:extLst>
              <a:ext uri="{FF2B5EF4-FFF2-40B4-BE49-F238E27FC236}">
                <a16:creationId xmlns:a16="http://schemas.microsoft.com/office/drawing/2014/main" id="{FA55BF60-1048-384D-A782-4F15171F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4" y="2694212"/>
            <a:ext cx="5064126" cy="295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38B529-601D-0445-ACBF-119E9D8873CB}"/>
              </a:ext>
            </a:extLst>
          </p:cNvPr>
          <p:cNvSpPr txBox="1"/>
          <p:nvPr/>
        </p:nvSpPr>
        <p:spPr>
          <a:xfrm>
            <a:off x="4114799" y="838200"/>
            <a:ext cx="4762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Opportunity to reach an audience beyond magazines, members, donors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Sugar Bear Foundation supports Gold Star families and Surviving Spouses and families</a:t>
            </a:r>
          </a:p>
        </p:txBody>
      </p:sp>
    </p:spTree>
    <p:extLst>
      <p:ext uri="{BB962C8B-B14F-4D97-AF65-F5344CB8AC3E}">
        <p14:creationId xmlns:p14="http://schemas.microsoft.com/office/powerpoint/2010/main" val="294788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31950-8D0B-E540-9FA9-1CEA9023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0B16774-82E3-4A42-882E-B8DD1ABB6A12}"/>
              </a:ext>
            </a:extLst>
          </p:cNvPr>
          <p:cNvSpPr txBox="1">
            <a:spLocks/>
          </p:cNvSpPr>
          <p:nvPr/>
        </p:nvSpPr>
        <p:spPr>
          <a:xfrm>
            <a:off x="302149" y="1066800"/>
            <a:ext cx="5230263" cy="44411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1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Wiland</a:t>
            </a:r>
            <a:r>
              <a:rPr lang="en-US" sz="22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Co-op Model offers unlimited list potential compared to internal prospects which have remained relatively static in size</a:t>
            </a:r>
          </a:p>
          <a:p>
            <a:pPr>
              <a:spcBef>
                <a:spcPts val="0"/>
              </a:spcBef>
            </a:pPr>
            <a:endParaRPr lang="en-US" sz="2200" b="1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the file requires a larger target set</a:t>
            </a:r>
          </a:p>
          <a:p>
            <a:pPr>
              <a:spcBef>
                <a:spcPts val="0"/>
              </a:spcBef>
            </a:pPr>
            <a:endParaRPr lang="en-US" sz="2200" b="1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200" b="1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Wiland</a:t>
            </a:r>
            <a:r>
              <a:rPr lang="en-US" sz="22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agreement now provides new models that can target higher response, higher average gift, or both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7C94D-977B-414D-859F-82C841E8F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38" y="3092165"/>
            <a:ext cx="2088936" cy="1894911"/>
          </a:xfrm>
          <a:prstGeom prst="rect">
            <a:avLst/>
          </a:prstGeom>
        </p:spPr>
      </p:pic>
      <p:graphicFrame>
        <p:nvGraphicFramePr>
          <p:cNvPr id="12" name="Table 15">
            <a:extLst>
              <a:ext uri="{FF2B5EF4-FFF2-40B4-BE49-F238E27FC236}">
                <a16:creationId xmlns:a16="http://schemas.microsoft.com/office/drawing/2014/main" id="{8923AEEA-3D18-2A4B-A719-082DFBB72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39845"/>
              </p:ext>
            </p:extLst>
          </p:nvPr>
        </p:nvGraphicFramePr>
        <p:xfrm>
          <a:off x="5532413" y="1066800"/>
          <a:ext cx="3382987" cy="175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430">
                  <a:extLst>
                    <a:ext uri="{9D8B030D-6E8A-4147-A177-3AD203B41FA5}">
                      <a16:colId xmlns:a16="http://schemas.microsoft.com/office/drawing/2014/main" val="1029666713"/>
                    </a:ext>
                  </a:extLst>
                </a:gridCol>
                <a:gridCol w="2018557">
                  <a:extLst>
                    <a:ext uri="{9D8B030D-6E8A-4147-A177-3AD203B41FA5}">
                      <a16:colId xmlns:a16="http://schemas.microsoft.com/office/drawing/2014/main" val="1350627485"/>
                    </a:ext>
                  </a:extLst>
                </a:gridCol>
              </a:tblGrid>
              <a:tr h="437895">
                <a:tc>
                  <a:txBody>
                    <a:bodyPr/>
                    <a:lstStyle/>
                    <a:p>
                      <a:r>
                        <a:rPr lang="en-US" sz="1600" dirty="0"/>
                        <a:t>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Available Universe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48362"/>
                  </a:ext>
                </a:extLst>
              </a:tr>
              <a:tr h="437895">
                <a:tc>
                  <a:txBody>
                    <a:bodyPr/>
                    <a:lstStyle/>
                    <a:p>
                      <a:r>
                        <a:rPr lang="en-US" sz="16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15,000-20,000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574562"/>
                  </a:ext>
                </a:extLst>
              </a:tr>
              <a:tr h="437895">
                <a:tc>
                  <a:txBody>
                    <a:bodyPr/>
                    <a:lstStyle/>
                    <a:p>
                      <a:r>
                        <a:rPr lang="en-US" sz="1600" dirty="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5,000-10,000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533427"/>
                  </a:ext>
                </a:extLst>
              </a:tr>
              <a:tr h="437895">
                <a:tc>
                  <a:txBody>
                    <a:bodyPr/>
                    <a:lstStyle/>
                    <a:p>
                      <a:r>
                        <a:rPr lang="en-US" sz="1600" b="1" dirty="0"/>
                        <a:t>Wiland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16-22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8229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9BDDA7E-3693-2B42-A13C-03475376C416}"/>
              </a:ext>
            </a:extLst>
          </p:cNvPr>
          <p:cNvSpPr/>
          <p:nvPr/>
        </p:nvSpPr>
        <p:spPr>
          <a:xfrm>
            <a:off x="302149" y="228600"/>
            <a:ext cx="8698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A4F42"/>
                </a:solidFill>
                <a:latin typeface="Arial"/>
                <a:cs typeface="Arial"/>
              </a:rPr>
              <a:t>Expanded Direct Mail Acquisition</a:t>
            </a:r>
          </a:p>
        </p:txBody>
      </p:sp>
    </p:spTree>
    <p:extLst>
      <p:ext uri="{BB962C8B-B14F-4D97-AF65-F5344CB8AC3E}">
        <p14:creationId xmlns:p14="http://schemas.microsoft.com/office/powerpoint/2010/main" val="116816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"/>
            <a:ext cx="662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A4F42"/>
                </a:solidFill>
                <a:latin typeface="Arial"/>
                <a:cs typeface="Arial"/>
              </a:rPr>
              <a:t>Expanded Direct Mail Acquisition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Wiland</a:t>
            </a:r>
            <a:r>
              <a:rPr lang="en-US" sz="24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 lists around an organization’s donor behavior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MCAF participation in the model, they can provide better lists, increase response &amp; target high dollar donors</a:t>
            </a:r>
          </a:p>
          <a:p>
            <a:pPr marL="342900" indent="-342900">
              <a:buFont typeface="Arial"/>
              <a:buChar char="•"/>
            </a:pPr>
            <a:endParaRPr lang="en-US" sz="2400" b="1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Acquisition, response rate is much more critical than average gift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towards upgrading once they are active donors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step: exchanging with other organizations through a list management company to find quality lists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MCHF November response rate over 7%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(MCAF 2020: member 1.09%, retail 0.93%, </a:t>
            </a:r>
            <a:r>
              <a:rPr lang="en-US" sz="2000" b="1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Wiland</a:t>
            </a:r>
            <a:r>
              <a:rPr lang="en-US" sz="2000" b="1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1.92%)</a:t>
            </a:r>
          </a:p>
        </p:txBody>
      </p:sp>
    </p:spTree>
    <p:extLst>
      <p:ext uri="{BB962C8B-B14F-4D97-AF65-F5344CB8AC3E}">
        <p14:creationId xmlns:p14="http://schemas.microsoft.com/office/powerpoint/2010/main" val="290017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E0112"/>
      </a:hlink>
      <a:folHlink>
        <a:srgbClr val="DE01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10453</TotalTime>
  <Words>561</Words>
  <Application>Microsoft Office PowerPoint</Application>
  <PresentationFormat>On-screen Show (4:3)</PresentationFormat>
  <Paragraphs>107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Sherry Linhares</cp:lastModifiedBy>
  <cp:revision>318</cp:revision>
  <cp:lastPrinted>2020-01-31T18:21:15Z</cp:lastPrinted>
  <dcterms:created xsi:type="dcterms:W3CDTF">2015-02-02T19:44:37Z</dcterms:created>
  <dcterms:modified xsi:type="dcterms:W3CDTF">2021-02-04T16:25:26Z</dcterms:modified>
</cp:coreProperties>
</file>