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F402C"/>
    <a:srgbClr val="E5DBCD"/>
    <a:srgbClr val="E6DDD0"/>
    <a:srgbClr val="E1D6C5"/>
    <a:srgbClr val="E1D6BF"/>
    <a:srgbClr val="DFD3C1"/>
    <a:srgbClr val="DED1C2"/>
    <a:srgbClr val="EBE2D5"/>
    <a:srgbClr val="E1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A67C-E4B9-4D70-8DC2-8BFD8E5C9455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B826E-F953-4B21-A988-0837A9AB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are several reasons why they are seeing these trends. We are emerging from a two-year pandemic bubble where they saw above average performance, significant downturn in the stock market have left donors with less money and inflation is at a 40-year high and has gone up significantly over the past few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B826E-F953-4B21-A988-0837A9AB0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7776" y="5400542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E7F67FB-2D38-851A-7CB0-C7D708E01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40879"/>
            <a:ext cx="3810000" cy="1207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9A725F-69C6-3B16-3A41-108659156B06}"/>
              </a:ext>
            </a:extLst>
          </p:cNvPr>
          <p:cNvSpPr txBox="1"/>
          <p:nvPr/>
        </p:nvSpPr>
        <p:spPr>
          <a:xfrm>
            <a:off x="571500" y="990600"/>
            <a:ext cx="8001000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sz="2400" b="1" dirty="0"/>
              <a:t>FY22			FY21</a:t>
            </a:r>
          </a:p>
          <a:p>
            <a:r>
              <a:rPr lang="en-US" dirty="0"/>
              <a:t>			</a:t>
            </a:r>
            <a:r>
              <a:rPr lang="en-US" sz="1600" baseline="30000" dirty="0"/>
              <a:t>(through 5/26/22)		(through 5/31/21)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Gross Revenue</a:t>
            </a:r>
            <a:r>
              <a:rPr lang="en-US" dirty="0"/>
              <a:t>		$284,812			$261,444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Total Cost	</a:t>
            </a:r>
            <a:r>
              <a:rPr lang="en-US" dirty="0"/>
              <a:t>	$156,609			$80,637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Net Revenue</a:t>
            </a:r>
            <a:r>
              <a:rPr lang="en-US" dirty="0"/>
              <a:t>		$128,203			$180,806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Average Gift</a:t>
            </a:r>
            <a:r>
              <a:rPr lang="en-US" dirty="0"/>
              <a:t>		$42.82			$40.74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Cost to Raise $1</a:t>
            </a:r>
            <a:r>
              <a:rPr lang="en-US" dirty="0"/>
              <a:t>		 $0.51			$0.45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3EC5F-8D9F-C126-2F54-FF7FAD10D7F4}"/>
              </a:ext>
            </a:extLst>
          </p:cNvPr>
          <p:cNvSpPr txBox="1"/>
          <p:nvPr/>
        </p:nvSpPr>
        <p:spPr>
          <a:xfrm>
            <a:off x="1143000" y="304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 Mail Year-to-date Results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8B853-527F-491F-CC91-955955B80FE0}"/>
              </a:ext>
            </a:extLst>
          </p:cNvPr>
          <p:cNvSpPr txBox="1"/>
          <p:nvPr/>
        </p:nvSpPr>
        <p:spPr>
          <a:xfrm>
            <a:off x="76200" y="3886200"/>
            <a:ext cx="90600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Lautman is seeing a decrease in results in FY22 industry wide. An internal audit of 28 of their clients found gross revenue was down 17% and response rates were down 14% compared to similar campaigns the year prior.</a:t>
            </a:r>
          </a:p>
          <a:p>
            <a:endParaRPr lang="en-US" sz="15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With nearly $12,000 in cost savings, our cost to raise a $1 is 8% lower than projected in FY22.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FY22 gross revenue is tracking $23,368 ahead of last year with two new campaigns in February and March.</a:t>
            </a:r>
          </a:p>
        </p:txBody>
      </p:sp>
    </p:spTree>
    <p:extLst>
      <p:ext uri="{BB962C8B-B14F-4D97-AF65-F5344CB8AC3E}">
        <p14:creationId xmlns:p14="http://schemas.microsoft.com/office/powerpoint/2010/main" val="118733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AF PP slide" id="{44FDCF91-A91E-42A5-B6F4-81DDC3F4A720}" vid="{0A092672-E557-4E85-9059-55F3159AB1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228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62</cp:revision>
  <cp:lastPrinted>2021-10-27T17:52:02Z</cp:lastPrinted>
  <dcterms:created xsi:type="dcterms:W3CDTF">2020-04-10T13:48:43Z</dcterms:created>
  <dcterms:modified xsi:type="dcterms:W3CDTF">2022-08-04T18:58:39Z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