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2F402C"/>
    <a:srgbClr val="E5DBCD"/>
    <a:srgbClr val="E6DDD0"/>
    <a:srgbClr val="E1D6C5"/>
    <a:srgbClr val="E1D6BF"/>
    <a:srgbClr val="DFD3C1"/>
    <a:srgbClr val="DED1C2"/>
    <a:srgbClr val="EBE2D5"/>
    <a:srgbClr val="E1D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BDE09F-57C6-4A51-9BB1-D12FA457F192}" v="1" dt="2023-01-30T19:31:41.88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821" y="7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e Collins" userId="93869d7e-9421-4260-9fff-c9091f36b280" providerId="ADAL" clId="{2FBDE09F-57C6-4A51-9BB1-D12FA457F192}"/>
    <pc:docChg chg="modSld">
      <pc:chgData name="Michele Collins" userId="93869d7e-9421-4260-9fff-c9091f36b280" providerId="ADAL" clId="{2FBDE09F-57C6-4A51-9BB1-D12FA457F192}" dt="2023-01-30T19:42:52.015" v="320" actId="20577"/>
      <pc:docMkLst>
        <pc:docMk/>
      </pc:docMkLst>
      <pc:sldChg chg="addSp modSp mod">
        <pc:chgData name="Michele Collins" userId="93869d7e-9421-4260-9fff-c9091f36b280" providerId="ADAL" clId="{2FBDE09F-57C6-4A51-9BB1-D12FA457F192}" dt="2023-01-30T19:42:52.015" v="320" actId="20577"/>
        <pc:sldMkLst>
          <pc:docMk/>
          <pc:sldMk cId="264933832" sldId="257"/>
        </pc:sldMkLst>
        <pc:spChg chg="add mod">
          <ac:chgData name="Michele Collins" userId="93869d7e-9421-4260-9fff-c9091f36b280" providerId="ADAL" clId="{2FBDE09F-57C6-4A51-9BB1-D12FA457F192}" dt="2023-01-30T19:42:52.015" v="320" actId="20577"/>
          <ac:spMkLst>
            <pc:docMk/>
            <pc:sldMk cId="264933832" sldId="257"/>
            <ac:spMk id="2" creationId="{5EC634EE-D53F-A328-0ACC-8558A0D33BF0}"/>
          </ac:spMkLst>
        </pc:spChg>
        <pc:picChg chg="mod">
          <ac:chgData name="Michele Collins" userId="93869d7e-9421-4260-9fff-c9091f36b280" providerId="ADAL" clId="{2FBDE09F-57C6-4A51-9BB1-D12FA457F192}" dt="2023-01-30T19:41:49.078" v="225" actId="12788"/>
          <ac:picMkLst>
            <pc:docMk/>
            <pc:sldMk cId="264933832" sldId="257"/>
            <ac:picMk id="5" creationId="{56419EC0-DF18-BEDA-C000-D0206BE6B66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20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Direct Mail Net Revenue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D966"/>
            </a:solidFill>
            <a:ln>
              <a:solidFill>
                <a:srgbClr val="375623"/>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 4.xlsx]Sheet1'!$A$1:$A$6</c:f>
              <c:strCache>
                <c:ptCount val="6"/>
                <c:pt idx="0">
                  <c:v>FY17</c:v>
                </c:pt>
                <c:pt idx="1">
                  <c:v>FY18</c:v>
                </c:pt>
                <c:pt idx="2">
                  <c:v>FY19</c:v>
                </c:pt>
                <c:pt idx="3">
                  <c:v>FY20</c:v>
                </c:pt>
                <c:pt idx="4">
                  <c:v>FY21</c:v>
                </c:pt>
                <c:pt idx="5">
                  <c:v>FY22</c:v>
                </c:pt>
              </c:strCache>
            </c:strRef>
          </c:cat>
          <c:val>
            <c:numRef>
              <c:f>'[Book 4.xlsx]Sheet1'!$B$1:$B$6</c:f>
              <c:numCache>
                <c:formatCode>"$"#,##0</c:formatCode>
                <c:ptCount val="6"/>
                <c:pt idx="0">
                  <c:v>217419</c:v>
                </c:pt>
                <c:pt idx="1">
                  <c:v>344907</c:v>
                </c:pt>
                <c:pt idx="2">
                  <c:v>384155</c:v>
                </c:pt>
                <c:pt idx="3">
                  <c:v>388883</c:v>
                </c:pt>
                <c:pt idx="4">
                  <c:v>381242</c:v>
                </c:pt>
                <c:pt idx="5">
                  <c:v>347616</c:v>
                </c:pt>
              </c:numCache>
            </c:numRef>
          </c:val>
          <c:extLst>
            <c:ext xmlns:c16="http://schemas.microsoft.com/office/drawing/2014/chart" uri="{C3380CC4-5D6E-409C-BE32-E72D297353CC}">
              <c16:uniqueId val="{00000000-8B8E-4C12-8AE7-558F39CAAE23}"/>
            </c:ext>
          </c:extLst>
        </c:ser>
        <c:dLbls>
          <c:showLegendKey val="0"/>
          <c:showVal val="0"/>
          <c:showCatName val="0"/>
          <c:showSerName val="0"/>
          <c:showPercent val="0"/>
          <c:showBubbleSize val="0"/>
        </c:dLbls>
        <c:gapWidth val="134"/>
        <c:overlap val="-27"/>
        <c:axId val="1232500856"/>
        <c:axId val="1922774007"/>
      </c:barChart>
      <c:catAx>
        <c:axId val="12325008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Calibri"/>
                <a:ea typeface="Calibri"/>
                <a:cs typeface="Calibri"/>
              </a:defRPr>
            </a:pPr>
            <a:endParaRPr lang="en-US"/>
          </a:p>
        </c:txPr>
        <c:crossAx val="1922774007"/>
        <c:crosses val="autoZero"/>
        <c:auto val="1"/>
        <c:lblAlgn val="ctr"/>
        <c:lblOffset val="100"/>
        <c:noMultiLvlLbl val="0"/>
      </c:catAx>
      <c:valAx>
        <c:axId val="192277400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2500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410200"/>
          </a:xfrm>
          <a:custGeom>
            <a:avLst/>
            <a:gdLst/>
            <a:ahLst/>
            <a:cxnLst/>
            <a:rect l="l" t="t" r="r" b="b"/>
            <a:pathLst>
              <a:path w="9144000" h="5410200">
                <a:moveTo>
                  <a:pt x="0" y="5410200"/>
                </a:moveTo>
                <a:lnTo>
                  <a:pt x="9144000" y="5410200"/>
                </a:lnTo>
                <a:lnTo>
                  <a:pt x="9144000" y="0"/>
                </a:lnTo>
                <a:lnTo>
                  <a:pt x="0" y="0"/>
                </a:lnTo>
                <a:lnTo>
                  <a:pt x="0" y="5410200"/>
                </a:lnTo>
                <a:close/>
              </a:path>
            </a:pathLst>
          </a:custGeom>
          <a:solidFill>
            <a:srgbClr val="E6DACC"/>
          </a:solidFill>
        </p:spPr>
        <p:txBody>
          <a:bodyPr wrap="square" lIns="0" tIns="0" rIns="0" bIns="0" rtlCol="0"/>
          <a:lstStyle/>
          <a:p>
            <a:endParaRPr/>
          </a:p>
        </p:txBody>
      </p:sp>
      <p:sp>
        <p:nvSpPr>
          <p:cNvPr id="17" name="bk object 17"/>
          <p:cNvSpPr/>
          <p:nvPr/>
        </p:nvSpPr>
        <p:spPr>
          <a:xfrm>
            <a:off x="0" y="571500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E6DACC"/>
          </a:solidFill>
        </p:spPr>
        <p:txBody>
          <a:bodyPr wrap="square" lIns="0" tIns="0" rIns="0" bIns="0" rtlCol="0"/>
          <a:lstStyle/>
          <a:p>
            <a:endParaRPr/>
          </a:p>
        </p:txBody>
      </p:sp>
      <p:sp>
        <p:nvSpPr>
          <p:cNvPr id="18" name="bk object 18"/>
          <p:cNvSpPr/>
          <p:nvPr/>
        </p:nvSpPr>
        <p:spPr>
          <a:xfrm>
            <a:off x="0" y="5791200"/>
            <a:ext cx="9144000" cy="1066800"/>
          </a:xfrm>
          <a:custGeom>
            <a:avLst/>
            <a:gdLst/>
            <a:ahLst/>
            <a:cxnLst/>
            <a:rect l="l" t="t" r="r" b="b"/>
            <a:pathLst>
              <a:path w="9144000" h="1066800">
                <a:moveTo>
                  <a:pt x="0" y="1066800"/>
                </a:moveTo>
                <a:lnTo>
                  <a:pt x="9144000" y="1066800"/>
                </a:lnTo>
                <a:lnTo>
                  <a:pt x="9144000" y="0"/>
                </a:lnTo>
                <a:lnTo>
                  <a:pt x="0" y="0"/>
                </a:lnTo>
                <a:lnTo>
                  <a:pt x="0" y="1066800"/>
                </a:lnTo>
                <a:close/>
              </a:path>
            </a:pathLst>
          </a:custGeom>
          <a:solidFill>
            <a:srgbClr val="494F42"/>
          </a:solidFill>
        </p:spPr>
        <p:txBody>
          <a:bodyPr wrap="square" lIns="0" tIns="0" rIns="0" bIns="0" rtlCol="0"/>
          <a:lstStyle/>
          <a:p>
            <a:endParaRPr/>
          </a:p>
        </p:txBody>
      </p:sp>
      <p:sp>
        <p:nvSpPr>
          <p:cNvPr id="19" name="bk object 19"/>
          <p:cNvSpPr/>
          <p:nvPr/>
        </p:nvSpPr>
        <p:spPr>
          <a:xfrm>
            <a:off x="0" y="5410200"/>
            <a:ext cx="9144000" cy="304800"/>
          </a:xfrm>
          <a:custGeom>
            <a:avLst/>
            <a:gdLst/>
            <a:ahLst/>
            <a:cxnLst/>
            <a:rect l="l" t="t" r="r" b="b"/>
            <a:pathLst>
              <a:path w="9144000" h="304800">
                <a:moveTo>
                  <a:pt x="0" y="304800"/>
                </a:moveTo>
                <a:lnTo>
                  <a:pt x="9144000" y="304800"/>
                </a:lnTo>
                <a:lnTo>
                  <a:pt x="9144000" y="0"/>
                </a:lnTo>
                <a:lnTo>
                  <a:pt x="0" y="0"/>
                </a:lnTo>
                <a:lnTo>
                  <a:pt x="0" y="304800"/>
                </a:lnTo>
                <a:close/>
              </a:path>
            </a:pathLst>
          </a:custGeom>
          <a:solidFill>
            <a:srgbClr val="3E3E3E"/>
          </a:solidFill>
        </p:spPr>
        <p:txBody>
          <a:bodyPr wrap="square" lIns="0" tIns="0" rIns="0" bIns="0" rtlCol="0"/>
          <a:lstStyle/>
          <a:p>
            <a:endParaRPr/>
          </a:p>
        </p:txBody>
      </p:sp>
      <p:sp>
        <p:nvSpPr>
          <p:cNvPr id="20" name="bk object 20"/>
          <p:cNvSpPr/>
          <p:nvPr/>
        </p:nvSpPr>
        <p:spPr>
          <a:xfrm>
            <a:off x="2438400" y="5918682"/>
            <a:ext cx="4267198" cy="870660"/>
          </a:xfrm>
          <a:prstGeom prst="rect">
            <a:avLst/>
          </a:prstGeom>
          <a:blipFill>
            <a:blip r:embed="rId7" cstate="print"/>
            <a:stretch>
              <a:fillRect/>
            </a:stretch>
          </a:blipFill>
        </p:spPr>
        <p:txBody>
          <a:bodyPr wrap="square" lIns="0" tIns="0" rIns="0" bIns="0" rtlCol="0"/>
          <a:lstStyle/>
          <a:p>
            <a:endParaRPr/>
          </a:p>
        </p:txBody>
      </p:sp>
      <p:sp>
        <p:nvSpPr>
          <p:cNvPr id="21" name="bk object 21"/>
          <p:cNvSpPr/>
          <p:nvPr/>
        </p:nvSpPr>
        <p:spPr>
          <a:xfrm>
            <a:off x="4150543" y="44565"/>
            <a:ext cx="4993456" cy="5530594"/>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662842" y="176275"/>
            <a:ext cx="5818314" cy="452120"/>
          </a:xfrm>
          <a:prstGeom prst="rect">
            <a:avLst/>
          </a:prstGeom>
        </p:spPr>
        <p:txBody>
          <a:bodyPr wrap="square" lIns="0" tIns="0" rIns="0" bIns="0">
            <a:spAutoFit/>
          </a:bodyPr>
          <a:lstStyle>
            <a:lvl1pPr>
              <a:defRPr sz="2800" b="1" i="0">
                <a:solidFill>
                  <a:srgbClr val="494F42"/>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1/30/2023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301AA8-96AC-40F0-A152-ECD69DEF96DA}"/>
              </a:ext>
            </a:extLst>
          </p:cNvPr>
          <p:cNvSpPr/>
          <p:nvPr/>
        </p:nvSpPr>
        <p:spPr>
          <a:xfrm>
            <a:off x="0" y="5397343"/>
            <a:ext cx="9168677" cy="14885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5" name="Picture 4" descr="Text&#10;&#10;Description automatically generated with medium confidence">
            <a:extLst>
              <a:ext uri="{FF2B5EF4-FFF2-40B4-BE49-F238E27FC236}">
                <a16:creationId xmlns:a16="http://schemas.microsoft.com/office/drawing/2014/main" id="{56419EC0-DF18-BEDA-C000-D0206BE6B6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5638800"/>
            <a:ext cx="3200400" cy="1014623"/>
          </a:xfrm>
          <a:prstGeom prst="rect">
            <a:avLst/>
          </a:prstGeom>
        </p:spPr>
      </p:pic>
      <p:graphicFrame>
        <p:nvGraphicFramePr>
          <p:cNvPr id="6" name="Chart 5">
            <a:extLst>
              <a:ext uri="{FF2B5EF4-FFF2-40B4-BE49-F238E27FC236}">
                <a16:creationId xmlns:a16="http://schemas.microsoft.com/office/drawing/2014/main" id="{1EE7C711-0A7C-522D-1D3C-AFC371B08A65}"/>
              </a:ext>
            </a:extLst>
          </p:cNvPr>
          <p:cNvGraphicFramePr>
            <a:graphicFrameLocks/>
          </p:cNvGraphicFramePr>
          <p:nvPr>
            <p:extLst>
              <p:ext uri="{D42A27DB-BD31-4B8C-83A1-F6EECF244321}">
                <p14:modId xmlns:p14="http://schemas.microsoft.com/office/powerpoint/2010/main" val="584798916"/>
              </p:ext>
            </p:extLst>
          </p:nvPr>
        </p:nvGraphicFramePr>
        <p:xfrm>
          <a:off x="736972" y="134971"/>
          <a:ext cx="7651006" cy="518281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EC634EE-D53F-A328-0ACC-8558A0D33BF0}"/>
              </a:ext>
            </a:extLst>
          </p:cNvPr>
          <p:cNvSpPr txBox="1"/>
          <p:nvPr/>
        </p:nvSpPr>
        <p:spPr>
          <a:xfrm>
            <a:off x="6400799" y="5410200"/>
            <a:ext cx="2828497" cy="1277273"/>
          </a:xfrm>
          <a:prstGeom prst="rect">
            <a:avLst/>
          </a:prstGeom>
          <a:noFill/>
        </p:spPr>
        <p:txBody>
          <a:bodyPr wrap="square" rtlCol="0">
            <a:spAutoFit/>
          </a:bodyPr>
          <a:lstStyle/>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rPr>
              <a:t>We knew going into FY22 that the net revenue was going to be lower than the past couple years with our increased investment in acquisition. FY 23 is projected at an even lower net revenue for this same reason, but it will pay off in future years when there is a larger file of active donors to solicit.  </a:t>
            </a:r>
            <a:endParaRPr lang="en-US" sz="1100" dirty="0">
              <a:solidFill>
                <a:schemeClr val="bg1"/>
              </a:solidFill>
            </a:endParaRPr>
          </a:p>
        </p:txBody>
      </p:sp>
    </p:spTree>
    <p:extLst>
      <p:ext uri="{BB962C8B-B14F-4D97-AF65-F5344CB8AC3E}">
        <p14:creationId xmlns:p14="http://schemas.microsoft.com/office/powerpoint/2010/main" val="264933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851</TotalTime>
  <Words>65</Words>
  <Application>Microsoft Office PowerPoint</Application>
  <PresentationFormat>On-screen Show (4:3)</PresentationFormat>
  <Paragraphs>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Rubrecht</dc:creator>
  <cp:lastModifiedBy>Michele Collins</cp:lastModifiedBy>
  <cp:revision>65</cp:revision>
  <cp:lastPrinted>2021-10-27T17:52:02Z</cp:lastPrinted>
  <dcterms:created xsi:type="dcterms:W3CDTF">2020-04-10T13:48:43Z</dcterms:created>
  <dcterms:modified xsi:type="dcterms:W3CDTF">2023-01-30T19:43:02Z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2020-01-28T00:00:00Z</vt:filetime>
  </property>
  <property fmtid="{D5CDD505-2E9C-101B-9397-08002B2CF9AE}" pid="3" name="Creator">
    <vt:lpwstr>Acrobat PDFMaker 19 for PowerPoint</vt:lpwstr>
  </property>
  <property fmtid="{D5CDD505-2E9C-101B-9397-08002B2CF9AE}" pid="4" name="LastSaved">
    <vt:filetime>2020-04-10T00:00:00Z</vt:filetime>
  </property>
</Properties>
</file>