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8"/>
  </p:notesMasterIdLst>
  <p:handoutMasterIdLst>
    <p:handoutMasterId r:id="rId9"/>
  </p:handoutMasterIdLst>
  <p:sldIdLst>
    <p:sldId id="301" r:id="rId2"/>
    <p:sldId id="302" r:id="rId3"/>
    <p:sldId id="377" r:id="rId4"/>
    <p:sldId id="378" r:id="rId5"/>
    <p:sldId id="375" r:id="rId6"/>
    <p:sldId id="376"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53A"/>
    <a:srgbClr val="120D3D"/>
    <a:srgbClr val="D9B26B"/>
    <a:srgbClr val="3F3F3F"/>
    <a:srgbClr val="FFFFFF"/>
    <a:srgbClr val="E51B24"/>
    <a:srgbClr val="DD2727"/>
    <a:srgbClr val="D02929"/>
    <a:srgbClr val="E92D2D"/>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78503" autoAdjust="0"/>
  </p:normalViewPr>
  <p:slideViewPr>
    <p:cSldViewPr>
      <p:cViewPr varScale="1">
        <p:scale>
          <a:sx n="79" d="100"/>
          <a:sy n="79" d="100"/>
        </p:scale>
        <p:origin x="11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3" cy="464181"/>
          </a:xfrm>
          <a:prstGeom prst="rect">
            <a:avLst/>
          </a:prstGeom>
        </p:spPr>
        <p:txBody>
          <a:bodyPr vert="horz" lIns="92226" tIns="46113" rIns="92226" bIns="46113" rtlCol="0"/>
          <a:lstStyle>
            <a:lvl1pPr algn="l">
              <a:defRPr sz="1200"/>
            </a:lvl1pPr>
          </a:lstStyle>
          <a:p>
            <a:endParaRPr lang="en-US"/>
          </a:p>
        </p:txBody>
      </p:sp>
      <p:sp>
        <p:nvSpPr>
          <p:cNvPr id="3" name="Date Placeholder 2"/>
          <p:cNvSpPr>
            <a:spLocks noGrp="1"/>
          </p:cNvSpPr>
          <p:nvPr>
            <p:ph type="dt" sz="quarter" idx="1"/>
          </p:nvPr>
        </p:nvSpPr>
        <p:spPr>
          <a:xfrm>
            <a:off x="3971386" y="0"/>
            <a:ext cx="3037413" cy="464181"/>
          </a:xfrm>
          <a:prstGeom prst="rect">
            <a:avLst/>
          </a:prstGeom>
        </p:spPr>
        <p:txBody>
          <a:bodyPr vert="horz" lIns="92226" tIns="46113" rIns="92226" bIns="46113" rtlCol="0"/>
          <a:lstStyle>
            <a:lvl1pPr algn="r">
              <a:defRPr sz="1200"/>
            </a:lvl1pPr>
          </a:lstStyle>
          <a:p>
            <a:fld id="{F5AF634A-6953-034C-ABE5-9539423D7F0E}" type="datetimeFigureOut">
              <a:rPr lang="en-US" smtClean="0"/>
              <a:t>1/27/2023</a:t>
            </a:fld>
            <a:endParaRPr lang="en-US"/>
          </a:p>
        </p:txBody>
      </p:sp>
      <p:sp>
        <p:nvSpPr>
          <p:cNvPr id="4" name="Footer Placeholder 3"/>
          <p:cNvSpPr>
            <a:spLocks noGrp="1"/>
          </p:cNvSpPr>
          <p:nvPr>
            <p:ph type="ftr" sz="quarter" idx="2"/>
          </p:nvPr>
        </p:nvSpPr>
        <p:spPr>
          <a:xfrm>
            <a:off x="0" y="8830621"/>
            <a:ext cx="3037413" cy="464181"/>
          </a:xfrm>
          <a:prstGeom prst="rect">
            <a:avLst/>
          </a:prstGeom>
        </p:spPr>
        <p:txBody>
          <a:bodyPr vert="horz" lIns="92226" tIns="46113" rIns="92226" bIns="46113" rtlCol="0" anchor="b"/>
          <a:lstStyle>
            <a:lvl1pPr algn="l">
              <a:defRPr sz="1200"/>
            </a:lvl1pPr>
          </a:lstStyle>
          <a:p>
            <a:endParaRPr lang="en-US"/>
          </a:p>
        </p:txBody>
      </p:sp>
      <p:sp>
        <p:nvSpPr>
          <p:cNvPr id="5" name="Slide Number Placeholder 4"/>
          <p:cNvSpPr>
            <a:spLocks noGrp="1"/>
          </p:cNvSpPr>
          <p:nvPr>
            <p:ph type="sldNum" sz="quarter" idx="3"/>
          </p:nvPr>
        </p:nvSpPr>
        <p:spPr>
          <a:xfrm>
            <a:off x="3971386" y="8830621"/>
            <a:ext cx="3037413" cy="464181"/>
          </a:xfrm>
          <a:prstGeom prst="rect">
            <a:avLst/>
          </a:prstGeom>
        </p:spPr>
        <p:txBody>
          <a:bodyPr vert="horz" lIns="92226" tIns="46113" rIns="92226" bIns="46113" rtlCol="0" anchor="b"/>
          <a:lstStyle>
            <a:lvl1pPr algn="r">
              <a:defRPr sz="1200"/>
            </a:lvl1pPr>
          </a:lstStyle>
          <a:p>
            <a:fld id="{208A4FC2-7741-E849-823F-3ECE82069A5E}" type="slidenum">
              <a:rPr lang="en-US" smtClean="0"/>
              <a:t>‹#›</a:t>
            </a:fld>
            <a:endParaRPr lang="en-US"/>
          </a:p>
        </p:txBody>
      </p:sp>
    </p:spTree>
    <p:extLst>
      <p:ext uri="{BB962C8B-B14F-4D97-AF65-F5344CB8AC3E}">
        <p14:creationId xmlns:p14="http://schemas.microsoft.com/office/powerpoint/2010/main" val="2455817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6" tIns="46588" rIns="93176" bIns="46588" rtlCol="0"/>
          <a:lstStyle>
            <a:lvl1pPr algn="r">
              <a:defRPr sz="1200"/>
            </a:lvl1pPr>
          </a:lstStyle>
          <a:p>
            <a:fld id="{227C80FD-32DB-4165-9520-42E34DB589BE}" type="datetimeFigureOut">
              <a:rPr lang="en-US" smtClean="0"/>
              <a:t>1/27/2023</a:t>
            </a:fld>
            <a:endParaRPr lang="en-US" dirty="0"/>
          </a:p>
        </p:txBody>
      </p:sp>
      <p:sp>
        <p:nvSpPr>
          <p:cNvPr id="4" name="Slide Image Placeholder 3"/>
          <p:cNvSpPr>
            <a:spLocks noGrp="1" noRot="1" noChangeAspect="1"/>
          </p:cNvSpPr>
          <p:nvPr>
            <p:ph type="sldImg" idx="2"/>
          </p:nvPr>
        </p:nvSpPr>
        <p:spPr>
          <a:xfrm>
            <a:off x="1181100" y="700088"/>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6" tIns="46588" rIns="93176" bIns="46588" rtlCol="0" anchor="b"/>
          <a:lstStyle>
            <a:lvl1pPr algn="r">
              <a:defRPr sz="1200"/>
            </a:lvl1pPr>
          </a:lstStyle>
          <a:p>
            <a:fld id="{2222A484-7719-43B9-9070-D11F20C5858B}" type="slidenum">
              <a:rPr lang="en-US" smtClean="0"/>
              <a:t>‹#›</a:t>
            </a:fld>
            <a:endParaRPr lang="en-US" dirty="0"/>
          </a:p>
        </p:txBody>
      </p:sp>
    </p:spTree>
    <p:extLst>
      <p:ext uri="{BB962C8B-B14F-4D97-AF65-F5344CB8AC3E}">
        <p14:creationId xmlns:p14="http://schemas.microsoft.com/office/powerpoint/2010/main" val="28867955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41679407-0A66-41AB-93DB-C1ADF5274347}" type="slidenum">
              <a:rPr lang="en-US" altLang="en-US"/>
              <a:pPr>
                <a:defRPr/>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6" indent="-174706">
              <a:buFontTx/>
              <a:buChar char="-"/>
              <a:defRPr/>
            </a:pPr>
            <a:r>
              <a:rPr lang="en-US" dirty="0"/>
              <a:t>More than 100 years old although there</a:t>
            </a:r>
            <a:r>
              <a:rPr lang="en-US" baseline="0" dirty="0"/>
              <a:t> were efforts to get this going in 1911.  </a:t>
            </a:r>
            <a:endParaRPr lang="en-US" dirty="0"/>
          </a:p>
          <a:p>
            <a:pPr marL="174706" indent="-174706">
              <a:buFontTx/>
              <a:buChar char="-"/>
              <a:defRPr/>
            </a:pPr>
            <a:r>
              <a:rPr lang="en-US" dirty="0"/>
              <a:t>Professional Organization of the Marine</a:t>
            </a:r>
            <a:r>
              <a:rPr lang="en-US" baseline="0" dirty="0"/>
              <a:t> Corps</a:t>
            </a:r>
          </a:p>
          <a:p>
            <a:pPr marL="174706" indent="-174706">
              <a:buFontTx/>
              <a:buChar char="-"/>
              <a:defRPr/>
            </a:pPr>
            <a:r>
              <a:rPr lang="en-US" baseline="0" dirty="0"/>
              <a:t>Founded by Gen Lejeune </a:t>
            </a:r>
            <a:r>
              <a:rPr lang="mr-IN" baseline="0" dirty="0"/>
              <a:t>–</a:t>
            </a:r>
            <a:r>
              <a:rPr lang="en-US" baseline="0" dirty="0"/>
              <a:t> because there was an enduring need </a:t>
            </a:r>
          </a:p>
          <a:p>
            <a:pPr marL="174706" indent="-174706">
              <a:buFontTx/>
              <a:buChar char="-"/>
              <a:defRPr/>
            </a:pPr>
            <a:r>
              <a:rPr lang="en-US" altLang="ja-JP" dirty="0">
                <a:latin typeface="Arial" pitchFamily="34" charset="0"/>
              </a:rPr>
              <a:t>Starts with a desire to make the Marine Corps more professional </a:t>
            </a:r>
            <a:r>
              <a:rPr lang="mr-IN" altLang="ja-JP" dirty="0">
                <a:latin typeface="Arial" pitchFamily="34" charset="0"/>
              </a:rPr>
              <a:t>–</a:t>
            </a:r>
            <a:r>
              <a:rPr lang="en-US" altLang="ja-JP" dirty="0">
                <a:latin typeface="Arial" pitchFamily="34" charset="0"/>
              </a:rPr>
              <a:t> “the aims, purposes and deeds of the Corps, and the interchange of ideas” - and keep an attachment to where we came from and what has gone on before.  </a:t>
            </a:r>
          </a:p>
          <a:p>
            <a:pPr marL="174706" indent="-174706">
              <a:buFontTx/>
              <a:buChar char="-"/>
              <a:defRPr/>
            </a:pPr>
            <a:r>
              <a:rPr lang="en-US" altLang="ja-JP" dirty="0">
                <a:latin typeface="Arial" pitchFamily="34" charset="0"/>
              </a:rPr>
              <a:t>Until the early 1970s, meetings were held in the Commandant’s office. </a:t>
            </a:r>
          </a:p>
          <a:p>
            <a:pPr marL="635838" lvl="1" indent="-174706">
              <a:buFontTx/>
              <a:buChar char="-"/>
              <a:defRPr/>
            </a:pPr>
            <a:r>
              <a:rPr lang="en-US" altLang="ja-JP" dirty="0">
                <a:latin typeface="Arial" pitchFamily="34" charset="0"/>
              </a:rPr>
              <a:t>CMC was President of MCA</a:t>
            </a:r>
          </a:p>
          <a:p>
            <a:pPr marL="635838" lvl="1" indent="-174706">
              <a:buFontTx/>
              <a:buChar char="-"/>
              <a:defRPr/>
            </a:pPr>
            <a:r>
              <a:rPr lang="en-US" altLang="ja-JP" dirty="0">
                <a:latin typeface="Arial" pitchFamily="34" charset="0"/>
              </a:rPr>
              <a:t>Membership strongly encouraged</a:t>
            </a:r>
          </a:p>
          <a:p>
            <a:pPr marL="635838" lvl="1" indent="-174706">
              <a:buFontTx/>
              <a:buChar char="-"/>
              <a:defRPr/>
            </a:pPr>
            <a:r>
              <a:rPr lang="en-US" altLang="ja-JP" dirty="0">
                <a:latin typeface="Arial" pitchFamily="34" charset="0"/>
              </a:rPr>
              <a:t>Active Duty staff published </a:t>
            </a:r>
            <a:r>
              <a:rPr lang="en-US" altLang="ja-JP" i="1" dirty="0">
                <a:latin typeface="Arial" pitchFamily="34" charset="0"/>
              </a:rPr>
              <a:t>Gazette </a:t>
            </a:r>
          </a:p>
          <a:p>
            <a:pPr marL="635838" lvl="1" indent="-174706">
              <a:buFontTx/>
              <a:buChar char="-"/>
              <a:defRPr/>
            </a:pPr>
            <a:r>
              <a:rPr lang="en-US" altLang="ja-JP" dirty="0">
                <a:latin typeface="Arial" pitchFamily="34" charset="0"/>
              </a:rPr>
              <a:t>Merged with the Leatherneck Association </a:t>
            </a:r>
          </a:p>
          <a:p>
            <a:pPr marL="635838" lvl="1" indent="-174706">
              <a:buFontTx/>
              <a:buChar char="-"/>
              <a:defRPr/>
            </a:pPr>
            <a:endParaRPr lang="en-US" altLang="ja-JP" dirty="0">
              <a:latin typeface="Arial" pitchFamily="34" charset="0"/>
            </a:endParaRPr>
          </a:p>
          <a:p>
            <a:pPr marL="174706" indent="-174706">
              <a:buFontTx/>
              <a:buChar char="-"/>
              <a:defRPr/>
            </a:pPr>
            <a:r>
              <a:rPr lang="en-US" altLang="ja-JP" dirty="0">
                <a:latin typeface="Arial" pitchFamily="34" charset="0"/>
              </a:rPr>
              <a:t>The significance of our connection to Gen Lejeune and “the inspiring words of our 13</a:t>
            </a:r>
            <a:r>
              <a:rPr lang="en-US" altLang="ja-JP" baseline="30000" dirty="0">
                <a:latin typeface="Arial" pitchFamily="34" charset="0"/>
              </a:rPr>
              <a:t>th</a:t>
            </a:r>
            <a:r>
              <a:rPr lang="en-US" altLang="ja-JP" dirty="0">
                <a:latin typeface="Arial" pitchFamily="34" charset="0"/>
              </a:rPr>
              <a:t> Commandant </a:t>
            </a:r>
            <a:r>
              <a:rPr lang="mr-IN" altLang="ja-JP" dirty="0">
                <a:latin typeface="Arial" pitchFamily="34" charset="0"/>
              </a:rPr>
              <a:t>…</a:t>
            </a:r>
            <a:r>
              <a:rPr lang="en-US" altLang="ja-JP" dirty="0">
                <a:latin typeface="Arial" pitchFamily="34" charset="0"/>
              </a:rPr>
              <a:t> “</a:t>
            </a:r>
          </a:p>
          <a:p>
            <a:pPr marL="174706" indent="-174706">
              <a:buFontTx/>
              <a:buChar char="-"/>
              <a:defRPr/>
            </a:pPr>
            <a:endParaRPr lang="en-US" baseline="0" dirty="0"/>
          </a:p>
        </p:txBody>
      </p:sp>
      <p:sp>
        <p:nvSpPr>
          <p:cNvPr id="4" name="Slide Number Placeholder 3"/>
          <p:cNvSpPr>
            <a:spLocks noGrp="1"/>
          </p:cNvSpPr>
          <p:nvPr>
            <p:ph type="sldNum" sz="quarter" idx="5"/>
          </p:nvPr>
        </p:nvSpPr>
        <p:spPr/>
        <p:txBody>
          <a:bodyPr/>
          <a:lstStyle/>
          <a:p>
            <a:pPr>
              <a:defRPr/>
            </a:pPr>
            <a:fld id="{6D38D13E-1A28-437C-B678-604ED9D1E80D}" type="slidenum">
              <a:rPr lang="en-US" altLang="en-US"/>
              <a:pPr>
                <a:defRPr/>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6" indent="-174706">
              <a:buFontTx/>
              <a:buChar char="-"/>
              <a:defRPr/>
            </a:pPr>
            <a:r>
              <a:rPr lang="en-US" dirty="0"/>
              <a:t>More than 100 years old although there</a:t>
            </a:r>
            <a:r>
              <a:rPr lang="en-US" baseline="0" dirty="0"/>
              <a:t> were efforts to get this going in 1911.  </a:t>
            </a:r>
            <a:endParaRPr lang="en-US" dirty="0"/>
          </a:p>
          <a:p>
            <a:pPr marL="174706" indent="-174706">
              <a:buFontTx/>
              <a:buChar char="-"/>
              <a:defRPr/>
            </a:pPr>
            <a:r>
              <a:rPr lang="en-US" dirty="0"/>
              <a:t>Professional Organization of the Marine</a:t>
            </a:r>
            <a:r>
              <a:rPr lang="en-US" baseline="0" dirty="0"/>
              <a:t> Corps</a:t>
            </a:r>
          </a:p>
          <a:p>
            <a:pPr marL="174706" indent="-174706">
              <a:buFontTx/>
              <a:buChar char="-"/>
              <a:defRPr/>
            </a:pPr>
            <a:r>
              <a:rPr lang="en-US" baseline="0" dirty="0"/>
              <a:t>Founded by Gen Lejeune </a:t>
            </a:r>
            <a:r>
              <a:rPr lang="mr-IN" baseline="0" dirty="0"/>
              <a:t>–</a:t>
            </a:r>
            <a:r>
              <a:rPr lang="en-US" baseline="0" dirty="0"/>
              <a:t> because there was an enduring need </a:t>
            </a:r>
          </a:p>
          <a:p>
            <a:pPr marL="174706" indent="-174706">
              <a:buFontTx/>
              <a:buChar char="-"/>
              <a:defRPr/>
            </a:pPr>
            <a:r>
              <a:rPr lang="en-US" altLang="ja-JP" dirty="0">
                <a:latin typeface="Arial" pitchFamily="34" charset="0"/>
              </a:rPr>
              <a:t>Starts with a desire to make the Marine Corps more professional </a:t>
            </a:r>
            <a:r>
              <a:rPr lang="mr-IN" altLang="ja-JP" dirty="0">
                <a:latin typeface="Arial" pitchFamily="34" charset="0"/>
              </a:rPr>
              <a:t>–</a:t>
            </a:r>
            <a:r>
              <a:rPr lang="en-US" altLang="ja-JP" dirty="0">
                <a:latin typeface="Arial" pitchFamily="34" charset="0"/>
              </a:rPr>
              <a:t> “the aims, purposes and deeds of the Corps, and the interchange of ideas” - and keep an attachment to where we came from and what has gone on before.  </a:t>
            </a:r>
          </a:p>
          <a:p>
            <a:pPr marL="174706" indent="-174706">
              <a:buFontTx/>
              <a:buChar char="-"/>
              <a:defRPr/>
            </a:pPr>
            <a:r>
              <a:rPr lang="en-US" altLang="ja-JP" dirty="0">
                <a:latin typeface="Arial" pitchFamily="34" charset="0"/>
              </a:rPr>
              <a:t>Until the early 1970s, meetings were held in the Commandant’s office. </a:t>
            </a:r>
          </a:p>
          <a:p>
            <a:pPr marL="635838" lvl="1" indent="-174706">
              <a:buFontTx/>
              <a:buChar char="-"/>
              <a:defRPr/>
            </a:pPr>
            <a:r>
              <a:rPr lang="en-US" altLang="ja-JP" dirty="0">
                <a:latin typeface="Arial" pitchFamily="34" charset="0"/>
              </a:rPr>
              <a:t>CMC was President of MCA</a:t>
            </a:r>
          </a:p>
          <a:p>
            <a:pPr marL="635838" lvl="1" indent="-174706">
              <a:buFontTx/>
              <a:buChar char="-"/>
              <a:defRPr/>
            </a:pPr>
            <a:r>
              <a:rPr lang="en-US" altLang="ja-JP" dirty="0">
                <a:latin typeface="Arial" pitchFamily="34" charset="0"/>
              </a:rPr>
              <a:t>Membership strongly encouraged</a:t>
            </a:r>
          </a:p>
          <a:p>
            <a:pPr marL="635838" lvl="1" indent="-174706">
              <a:buFontTx/>
              <a:buChar char="-"/>
              <a:defRPr/>
            </a:pPr>
            <a:r>
              <a:rPr lang="en-US" altLang="ja-JP" dirty="0">
                <a:latin typeface="Arial" pitchFamily="34" charset="0"/>
              </a:rPr>
              <a:t>Active Duty staff published </a:t>
            </a:r>
            <a:r>
              <a:rPr lang="en-US" altLang="ja-JP" i="1" dirty="0">
                <a:latin typeface="Arial" pitchFamily="34" charset="0"/>
              </a:rPr>
              <a:t>Gazette </a:t>
            </a:r>
          </a:p>
          <a:p>
            <a:pPr marL="635838" lvl="1" indent="-174706">
              <a:buFontTx/>
              <a:buChar char="-"/>
              <a:defRPr/>
            </a:pPr>
            <a:r>
              <a:rPr lang="en-US" altLang="ja-JP" dirty="0">
                <a:latin typeface="Arial" pitchFamily="34" charset="0"/>
              </a:rPr>
              <a:t>Merged with the Leatherneck Association </a:t>
            </a:r>
          </a:p>
          <a:p>
            <a:pPr marL="635838" lvl="1" indent="-174706">
              <a:buFontTx/>
              <a:buChar char="-"/>
              <a:defRPr/>
            </a:pPr>
            <a:endParaRPr lang="en-US" altLang="ja-JP" dirty="0">
              <a:latin typeface="Arial" pitchFamily="34" charset="0"/>
            </a:endParaRPr>
          </a:p>
          <a:p>
            <a:pPr marL="174706" indent="-174706">
              <a:buFontTx/>
              <a:buChar char="-"/>
              <a:defRPr/>
            </a:pPr>
            <a:r>
              <a:rPr lang="en-US" altLang="ja-JP" dirty="0">
                <a:latin typeface="Arial" pitchFamily="34" charset="0"/>
              </a:rPr>
              <a:t>The significance of our connection to Gen Lejeune and “the inspiring words of our 13</a:t>
            </a:r>
            <a:r>
              <a:rPr lang="en-US" altLang="ja-JP" baseline="30000" dirty="0">
                <a:latin typeface="Arial" pitchFamily="34" charset="0"/>
              </a:rPr>
              <a:t>th</a:t>
            </a:r>
            <a:r>
              <a:rPr lang="en-US" altLang="ja-JP" dirty="0">
                <a:latin typeface="Arial" pitchFamily="34" charset="0"/>
              </a:rPr>
              <a:t> Commandant </a:t>
            </a:r>
            <a:r>
              <a:rPr lang="mr-IN" altLang="ja-JP" dirty="0">
                <a:latin typeface="Arial" pitchFamily="34" charset="0"/>
              </a:rPr>
              <a:t>…</a:t>
            </a:r>
            <a:r>
              <a:rPr lang="en-US" altLang="ja-JP" dirty="0">
                <a:latin typeface="Arial" pitchFamily="34" charset="0"/>
              </a:rPr>
              <a:t> “</a:t>
            </a:r>
          </a:p>
          <a:p>
            <a:pPr marL="174706" indent="-174706">
              <a:buFontTx/>
              <a:buChar char="-"/>
              <a:defRPr/>
            </a:pPr>
            <a:endParaRPr lang="en-US" baseline="0" dirty="0"/>
          </a:p>
        </p:txBody>
      </p:sp>
      <p:sp>
        <p:nvSpPr>
          <p:cNvPr id="4" name="Slide Number Placeholder 3"/>
          <p:cNvSpPr>
            <a:spLocks noGrp="1"/>
          </p:cNvSpPr>
          <p:nvPr>
            <p:ph type="sldNum" sz="quarter" idx="5"/>
          </p:nvPr>
        </p:nvSpPr>
        <p:spPr/>
        <p:txBody>
          <a:bodyPr/>
          <a:lstStyle/>
          <a:p>
            <a:pPr>
              <a:defRPr/>
            </a:pPr>
            <a:fld id="{6D38D13E-1A28-437C-B678-604ED9D1E80D}" type="slidenum">
              <a:rPr lang="en-US" altLang="en-US"/>
              <a:pPr>
                <a:defRPr/>
              </a:pPr>
              <a:t>3</a:t>
            </a:fld>
            <a:endParaRPr lang="en-US" altLang="en-US" dirty="0"/>
          </a:p>
        </p:txBody>
      </p:sp>
    </p:spTree>
    <p:extLst>
      <p:ext uri="{BB962C8B-B14F-4D97-AF65-F5344CB8AC3E}">
        <p14:creationId xmlns:p14="http://schemas.microsoft.com/office/powerpoint/2010/main" val="255291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6" indent="-174706">
              <a:buFontTx/>
              <a:buChar char="-"/>
              <a:defRPr/>
            </a:pPr>
            <a:r>
              <a:rPr lang="en-US" dirty="0"/>
              <a:t>More than 100 years old although there</a:t>
            </a:r>
            <a:r>
              <a:rPr lang="en-US" baseline="0" dirty="0"/>
              <a:t> were efforts to get this going in 1911.  </a:t>
            </a:r>
            <a:endParaRPr lang="en-US" dirty="0"/>
          </a:p>
          <a:p>
            <a:pPr marL="174706" indent="-174706">
              <a:buFontTx/>
              <a:buChar char="-"/>
              <a:defRPr/>
            </a:pPr>
            <a:r>
              <a:rPr lang="en-US" dirty="0"/>
              <a:t>Professional Organization of the Marine</a:t>
            </a:r>
            <a:r>
              <a:rPr lang="en-US" baseline="0" dirty="0"/>
              <a:t> Corps</a:t>
            </a:r>
          </a:p>
          <a:p>
            <a:pPr marL="174706" indent="-174706">
              <a:buFontTx/>
              <a:buChar char="-"/>
              <a:defRPr/>
            </a:pPr>
            <a:r>
              <a:rPr lang="en-US" baseline="0" dirty="0"/>
              <a:t>Founded by Gen Lejeune </a:t>
            </a:r>
            <a:r>
              <a:rPr lang="mr-IN" baseline="0" dirty="0"/>
              <a:t>–</a:t>
            </a:r>
            <a:r>
              <a:rPr lang="en-US" baseline="0" dirty="0"/>
              <a:t> because there was an enduring need </a:t>
            </a:r>
          </a:p>
          <a:p>
            <a:pPr marL="174706" indent="-174706">
              <a:buFontTx/>
              <a:buChar char="-"/>
              <a:defRPr/>
            </a:pPr>
            <a:r>
              <a:rPr lang="en-US" altLang="ja-JP" dirty="0">
                <a:latin typeface="Arial" pitchFamily="34" charset="0"/>
              </a:rPr>
              <a:t>Starts with a desire to make the Marine Corps more professional </a:t>
            </a:r>
            <a:r>
              <a:rPr lang="mr-IN" altLang="ja-JP" dirty="0">
                <a:latin typeface="Arial" pitchFamily="34" charset="0"/>
              </a:rPr>
              <a:t>–</a:t>
            </a:r>
            <a:r>
              <a:rPr lang="en-US" altLang="ja-JP" dirty="0">
                <a:latin typeface="Arial" pitchFamily="34" charset="0"/>
              </a:rPr>
              <a:t> “the aims, purposes and deeds of the Corps, and the interchange of ideas” - and keep an attachment to where we came from and what has gone on before.  </a:t>
            </a:r>
          </a:p>
          <a:p>
            <a:pPr marL="174706" indent="-174706">
              <a:buFontTx/>
              <a:buChar char="-"/>
              <a:defRPr/>
            </a:pPr>
            <a:r>
              <a:rPr lang="en-US" altLang="ja-JP" dirty="0">
                <a:latin typeface="Arial" pitchFamily="34" charset="0"/>
              </a:rPr>
              <a:t>Until the early 1970s, meetings were held in the Commandant’s office. </a:t>
            </a:r>
          </a:p>
          <a:p>
            <a:pPr marL="635838" lvl="1" indent="-174706">
              <a:buFontTx/>
              <a:buChar char="-"/>
              <a:defRPr/>
            </a:pPr>
            <a:r>
              <a:rPr lang="en-US" altLang="ja-JP" dirty="0">
                <a:latin typeface="Arial" pitchFamily="34" charset="0"/>
              </a:rPr>
              <a:t>CMC was President of MCA</a:t>
            </a:r>
          </a:p>
          <a:p>
            <a:pPr marL="635838" lvl="1" indent="-174706">
              <a:buFontTx/>
              <a:buChar char="-"/>
              <a:defRPr/>
            </a:pPr>
            <a:r>
              <a:rPr lang="en-US" altLang="ja-JP" dirty="0">
                <a:latin typeface="Arial" pitchFamily="34" charset="0"/>
              </a:rPr>
              <a:t>Membership strongly encouraged</a:t>
            </a:r>
          </a:p>
          <a:p>
            <a:pPr marL="635838" lvl="1" indent="-174706">
              <a:buFontTx/>
              <a:buChar char="-"/>
              <a:defRPr/>
            </a:pPr>
            <a:r>
              <a:rPr lang="en-US" altLang="ja-JP" dirty="0">
                <a:latin typeface="Arial" pitchFamily="34" charset="0"/>
              </a:rPr>
              <a:t>Active Duty staff published </a:t>
            </a:r>
            <a:r>
              <a:rPr lang="en-US" altLang="ja-JP" i="1" dirty="0">
                <a:latin typeface="Arial" pitchFamily="34" charset="0"/>
              </a:rPr>
              <a:t>Gazette </a:t>
            </a:r>
          </a:p>
          <a:p>
            <a:pPr marL="635838" lvl="1" indent="-174706">
              <a:buFontTx/>
              <a:buChar char="-"/>
              <a:defRPr/>
            </a:pPr>
            <a:r>
              <a:rPr lang="en-US" altLang="ja-JP" dirty="0">
                <a:latin typeface="Arial" pitchFamily="34" charset="0"/>
              </a:rPr>
              <a:t>Merged with the Leatherneck Association </a:t>
            </a:r>
          </a:p>
          <a:p>
            <a:pPr marL="635838" lvl="1" indent="-174706">
              <a:buFontTx/>
              <a:buChar char="-"/>
              <a:defRPr/>
            </a:pPr>
            <a:endParaRPr lang="en-US" altLang="ja-JP" dirty="0">
              <a:latin typeface="Arial" pitchFamily="34" charset="0"/>
            </a:endParaRPr>
          </a:p>
          <a:p>
            <a:pPr marL="174706" indent="-174706">
              <a:buFontTx/>
              <a:buChar char="-"/>
              <a:defRPr/>
            </a:pPr>
            <a:r>
              <a:rPr lang="en-US" altLang="ja-JP" dirty="0">
                <a:latin typeface="Arial" pitchFamily="34" charset="0"/>
              </a:rPr>
              <a:t>The significance of our connection to Gen Lejeune and “the inspiring words of our 13</a:t>
            </a:r>
            <a:r>
              <a:rPr lang="en-US" altLang="ja-JP" baseline="30000" dirty="0">
                <a:latin typeface="Arial" pitchFamily="34" charset="0"/>
              </a:rPr>
              <a:t>th</a:t>
            </a:r>
            <a:r>
              <a:rPr lang="en-US" altLang="ja-JP" dirty="0">
                <a:latin typeface="Arial" pitchFamily="34" charset="0"/>
              </a:rPr>
              <a:t> Commandant </a:t>
            </a:r>
            <a:r>
              <a:rPr lang="mr-IN" altLang="ja-JP" dirty="0">
                <a:latin typeface="Arial" pitchFamily="34" charset="0"/>
              </a:rPr>
              <a:t>…</a:t>
            </a:r>
            <a:r>
              <a:rPr lang="en-US" altLang="ja-JP" dirty="0">
                <a:latin typeface="Arial" pitchFamily="34" charset="0"/>
              </a:rPr>
              <a:t> “</a:t>
            </a:r>
          </a:p>
          <a:p>
            <a:pPr marL="174706" indent="-174706">
              <a:buFontTx/>
              <a:buChar char="-"/>
              <a:defRPr/>
            </a:pPr>
            <a:endParaRPr lang="en-US" baseline="0" dirty="0"/>
          </a:p>
        </p:txBody>
      </p:sp>
      <p:sp>
        <p:nvSpPr>
          <p:cNvPr id="4" name="Slide Number Placeholder 3"/>
          <p:cNvSpPr>
            <a:spLocks noGrp="1"/>
          </p:cNvSpPr>
          <p:nvPr>
            <p:ph type="sldNum" sz="quarter" idx="5"/>
          </p:nvPr>
        </p:nvSpPr>
        <p:spPr/>
        <p:txBody>
          <a:bodyPr/>
          <a:lstStyle/>
          <a:p>
            <a:pPr>
              <a:defRPr/>
            </a:pPr>
            <a:fld id="{6D38D13E-1A28-437C-B678-604ED9D1E80D}" type="slidenum">
              <a:rPr lang="en-US" altLang="en-US"/>
              <a:pPr>
                <a:defRPr/>
              </a:pPr>
              <a:t>4</a:t>
            </a:fld>
            <a:endParaRPr lang="en-US" altLang="en-US" dirty="0"/>
          </a:p>
        </p:txBody>
      </p:sp>
    </p:spTree>
    <p:extLst>
      <p:ext uri="{BB962C8B-B14F-4D97-AF65-F5344CB8AC3E}">
        <p14:creationId xmlns:p14="http://schemas.microsoft.com/office/powerpoint/2010/main" val="405741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mission statement</a:t>
            </a:r>
            <a:r>
              <a:rPr lang="en-US" baseline="0" dirty="0"/>
              <a:t> is valid and enduring.  It reflects a recent minor edit to spotlight “leader development.”   </a:t>
            </a:r>
          </a:p>
          <a:p>
            <a:pPr>
              <a:defRPr/>
            </a:pPr>
            <a:endParaRPr lang="en-US" baseline="0" dirty="0"/>
          </a:p>
          <a:p>
            <a:pPr eaLnBrk="1" hangingPunct="1">
              <a:defRPr/>
            </a:pPr>
            <a:r>
              <a:rPr lang="en-US" altLang="en-US" dirty="0">
                <a:latin typeface="Arial" pitchFamily="34" charset="0"/>
              </a:rPr>
              <a:t>There are several associations and foundation that support the Marine Corps today…MCUF, MCAA, MCSF, MCLEF, MCHF, SFF; scores of unit specific groups like 2d Mar </a:t>
            </a:r>
            <a:r>
              <a:rPr lang="en-US" altLang="en-US" dirty="0" err="1">
                <a:latin typeface="Arial" pitchFamily="34" charset="0"/>
              </a:rPr>
              <a:t>Div</a:t>
            </a:r>
            <a:r>
              <a:rPr lang="en-US" altLang="en-US" dirty="0">
                <a:latin typeface="Arial" pitchFamily="34" charset="0"/>
              </a:rPr>
              <a:t> Battalions, Squadrons, local groups like Semper Fi Society of Boston</a:t>
            </a:r>
          </a:p>
          <a:p>
            <a:pPr eaLnBrk="1" hangingPunct="1">
              <a:defRPr/>
            </a:pPr>
            <a:endParaRPr lang="en-US" altLang="en-US" dirty="0">
              <a:latin typeface="Arial" pitchFamily="34" charset="0"/>
            </a:endParaRPr>
          </a:p>
          <a:p>
            <a:pPr eaLnBrk="1" hangingPunct="1">
              <a:defRPr/>
            </a:pPr>
            <a:r>
              <a:rPr lang="en-US" altLang="en-US" dirty="0">
                <a:latin typeface="Arial" pitchFamily="34" charset="0"/>
              </a:rPr>
              <a:t>No one has succeeded in tying those all together but our mission and focus could/should have a connection to nearly all.  The connecting file is a work in progress and </a:t>
            </a:r>
            <a:r>
              <a:rPr lang="en-US" altLang="en-US" dirty="0" err="1">
                <a:latin typeface="Arial" pitchFamily="34" charset="0"/>
              </a:rPr>
              <a:t>LtGen</a:t>
            </a:r>
            <a:r>
              <a:rPr lang="en-US" altLang="en-US" dirty="0">
                <a:latin typeface="Arial" pitchFamily="34" charset="0"/>
              </a:rPr>
              <a:t> Faulkner has several efforts at being the adult in the room forging connections.   </a:t>
            </a:r>
          </a:p>
          <a:p>
            <a:pPr eaLnBrk="1" hangingPunct="1">
              <a:defRPr/>
            </a:pPr>
            <a:endParaRPr lang="en-US" altLang="en-US" dirty="0">
              <a:latin typeface="Arial" pitchFamily="34" charset="0"/>
            </a:endParaRPr>
          </a:p>
          <a:p>
            <a:pPr eaLnBrk="1" hangingPunct="1">
              <a:defRPr/>
            </a:pPr>
            <a:r>
              <a:rPr lang="en-US" altLang="en-US" dirty="0">
                <a:latin typeface="Arial" pitchFamily="34" charset="0"/>
              </a:rPr>
              <a:t>An initiative to connect with the Marine Corps League is a good example of working with an organization with a complementary mission set.   And a potential revenue stream as we added the “intellectual component” of Modern Day Marine in 2017 and await confirmation on the next step in the partnership ..  </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mission statement</a:t>
            </a:r>
            <a:r>
              <a:rPr lang="en-US" baseline="0" dirty="0"/>
              <a:t> is valid and enduring.  It reflects a recent minor edit to spotlight “leader development.”   </a:t>
            </a:r>
          </a:p>
          <a:p>
            <a:pPr>
              <a:defRPr/>
            </a:pPr>
            <a:endParaRPr lang="en-US" baseline="0" dirty="0"/>
          </a:p>
          <a:p>
            <a:pPr eaLnBrk="1" hangingPunct="1">
              <a:defRPr/>
            </a:pPr>
            <a:r>
              <a:rPr lang="en-US" altLang="en-US" dirty="0">
                <a:latin typeface="Arial" pitchFamily="34" charset="0"/>
              </a:rPr>
              <a:t>There are several associations and foundation that support the Marine Corps today…MCUF, MCAA, MCSF, MCLEF, MCHF, SFF; scores of unit specific groups like 2d Mar </a:t>
            </a:r>
            <a:r>
              <a:rPr lang="en-US" altLang="en-US" dirty="0" err="1">
                <a:latin typeface="Arial" pitchFamily="34" charset="0"/>
              </a:rPr>
              <a:t>Div</a:t>
            </a:r>
            <a:r>
              <a:rPr lang="en-US" altLang="en-US" dirty="0">
                <a:latin typeface="Arial" pitchFamily="34" charset="0"/>
              </a:rPr>
              <a:t> Battalions, Squadrons, local groups like Semper Fi Society of Boston</a:t>
            </a:r>
          </a:p>
          <a:p>
            <a:pPr eaLnBrk="1" hangingPunct="1">
              <a:defRPr/>
            </a:pPr>
            <a:endParaRPr lang="en-US" altLang="en-US" dirty="0">
              <a:latin typeface="Arial" pitchFamily="34" charset="0"/>
            </a:endParaRPr>
          </a:p>
          <a:p>
            <a:pPr eaLnBrk="1" hangingPunct="1">
              <a:defRPr/>
            </a:pPr>
            <a:r>
              <a:rPr lang="en-US" altLang="en-US" dirty="0">
                <a:latin typeface="Arial" pitchFamily="34" charset="0"/>
              </a:rPr>
              <a:t>No one has succeeded in tying those all together but our mission and focus could/should have a connection to nearly all.  The connecting file is a work in progress and </a:t>
            </a:r>
            <a:r>
              <a:rPr lang="en-US" altLang="en-US" dirty="0" err="1">
                <a:latin typeface="Arial" pitchFamily="34" charset="0"/>
              </a:rPr>
              <a:t>LtGen</a:t>
            </a:r>
            <a:r>
              <a:rPr lang="en-US" altLang="en-US" dirty="0">
                <a:latin typeface="Arial" pitchFamily="34" charset="0"/>
              </a:rPr>
              <a:t> Faulkner has several efforts at being the adult in the room forging connections.   </a:t>
            </a:r>
          </a:p>
          <a:p>
            <a:pPr eaLnBrk="1" hangingPunct="1">
              <a:defRPr/>
            </a:pPr>
            <a:endParaRPr lang="en-US" altLang="en-US" dirty="0">
              <a:latin typeface="Arial" pitchFamily="34" charset="0"/>
            </a:endParaRPr>
          </a:p>
          <a:p>
            <a:pPr eaLnBrk="1" hangingPunct="1">
              <a:defRPr/>
            </a:pPr>
            <a:r>
              <a:rPr lang="en-US" altLang="en-US" dirty="0">
                <a:latin typeface="Arial" pitchFamily="34" charset="0"/>
              </a:rPr>
              <a:t>An initiative to connect with the Marine Corps League is a good example of working with an organization with a complementary mission set.   And a potential revenue stream as we added the “intellectual component” of Modern Day Marine in 2017 and await confirmation on the next step in the partnership ..  </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6</a:t>
            </a:fld>
            <a:endParaRPr lang="en-US" altLang="en-US" dirty="0"/>
          </a:p>
        </p:txBody>
      </p:sp>
    </p:spTree>
    <p:extLst>
      <p:ext uri="{BB962C8B-B14F-4D97-AF65-F5344CB8AC3E}">
        <p14:creationId xmlns:p14="http://schemas.microsoft.com/office/powerpoint/2010/main" val="136257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BDA7A44-D4B3-44BC-97A4-BB11E690D066}" type="datetime1">
              <a:rPr lang="en-US" smtClean="0"/>
              <a:t>1/27/2023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75980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DDDF259-F1C4-4EC1-8DFC-20C35D7CFF97}" type="datetime1">
              <a:rPr lang="en-US" smtClean="0"/>
              <a:t>1/27/2023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400920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F8D2D36-1E41-4CBA-B093-B8DE42C063D4}" type="datetime1">
              <a:rPr lang="en-US" smtClean="0"/>
              <a:t>1/27/2023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411670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ECDB363-F2E4-4D6D-BD8A-6091F8CC2C29}" type="datetime1">
              <a:rPr lang="en-US" smtClean="0"/>
              <a:t>1/27/2023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23602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6E59F66-74C1-4042-A7B4-6584719A1D94}" type="datetime1">
              <a:rPr lang="en-US" smtClean="0"/>
              <a:t>1/27/2023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367497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7"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655E8C52-4EA8-46E7-A73A-1E717882A6ED}" type="datetime1">
              <a:rPr lang="en-US" smtClean="0"/>
              <a:t>1/27/2023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256789175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248191"/>
            <a:ext cx="9169400" cy="1200329"/>
          </a:xfrm>
          <a:prstGeom prst="rect">
            <a:avLst/>
          </a:prstGeom>
          <a:noFill/>
        </p:spPr>
        <p:txBody>
          <a:bodyPr wrap="square" rtlCol="0">
            <a:spAutoFit/>
          </a:bodyPr>
          <a:lstStyle/>
          <a:p>
            <a:pPr algn="ctr"/>
            <a:r>
              <a:rPr lang="en-US" sz="3600" b="1" dirty="0">
                <a:solidFill>
                  <a:srgbClr val="41453A"/>
                </a:solidFill>
                <a:latin typeface="Arial"/>
                <a:cs typeface="Arial"/>
              </a:rPr>
              <a:t>MCA Chairman of the Board </a:t>
            </a:r>
          </a:p>
          <a:p>
            <a:pPr algn="ctr"/>
            <a:r>
              <a:rPr lang="en-US" sz="3600" b="1" dirty="0">
                <a:solidFill>
                  <a:srgbClr val="41453A"/>
                </a:solidFill>
                <a:latin typeface="Arial"/>
                <a:cs typeface="Arial"/>
              </a:rPr>
              <a:t>Opening Comments</a:t>
            </a:r>
          </a:p>
        </p:txBody>
      </p:sp>
      <p:sp>
        <p:nvSpPr>
          <p:cNvPr id="2" name="Slide Number Placeholder 1"/>
          <p:cNvSpPr>
            <a:spLocks noGrp="1"/>
          </p:cNvSpPr>
          <p:nvPr>
            <p:ph type="sldNum" sz="quarter" idx="7"/>
          </p:nvPr>
        </p:nvSpPr>
        <p:spPr/>
        <p:txBody>
          <a:bodyPr/>
          <a:lstStyle/>
          <a:p>
            <a:fld id="{65C3D1F8-002A-47E3-97A1-C6774553AA60}" type="slidenum">
              <a:rPr lang="en-US" smtClean="0"/>
              <a:t>1</a:t>
            </a:fld>
            <a:endParaRPr lang="en-US" dirty="0"/>
          </a:p>
        </p:txBody>
      </p:sp>
      <p:sp>
        <p:nvSpPr>
          <p:cNvPr id="5" name="Rectangle 4">
            <a:extLst>
              <a:ext uri="{FF2B5EF4-FFF2-40B4-BE49-F238E27FC236}">
                <a16:creationId xmlns:a16="http://schemas.microsoft.com/office/drawing/2014/main" id="{10E87A88-B5FA-4DB8-817F-B18DB115779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F402C"/>
                </a:solidFill>
              </a:rPr>
              <a:t>1</a:t>
            </a:r>
          </a:p>
        </p:txBody>
      </p:sp>
      <p:pic>
        <p:nvPicPr>
          <p:cNvPr id="7" name="Picture 6" descr="Text&#10;&#10;Description automatically generated with medium confidence">
            <a:extLst>
              <a:ext uri="{FF2B5EF4-FFF2-40B4-BE49-F238E27FC236}">
                <a16:creationId xmlns:a16="http://schemas.microsoft.com/office/drawing/2014/main" id="{36567524-EED2-49E8-9C74-0D7B4D9D9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4" name="Slide Number Placeholder 2">
            <a:extLst>
              <a:ext uri="{FF2B5EF4-FFF2-40B4-BE49-F238E27FC236}">
                <a16:creationId xmlns:a16="http://schemas.microsoft.com/office/drawing/2014/main" id="{41CB6B8A-4026-9DCF-24AD-A307F7FEC21F}"/>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a:t>
            </a:fld>
            <a:endParaRPr lang="en-US" dirty="0"/>
          </a:p>
        </p:txBody>
      </p:sp>
      <p:sp>
        <p:nvSpPr>
          <p:cNvPr id="8" name="TextBox 7">
            <a:extLst>
              <a:ext uri="{FF2B5EF4-FFF2-40B4-BE49-F238E27FC236}">
                <a16:creationId xmlns:a16="http://schemas.microsoft.com/office/drawing/2014/main" id="{CD08FCA2-B91A-537D-AEAC-5495AA18DE14}"/>
              </a:ext>
            </a:extLst>
          </p:cNvPr>
          <p:cNvSpPr txBox="1"/>
          <p:nvPr/>
        </p:nvSpPr>
        <p:spPr>
          <a:xfrm>
            <a:off x="609600" y="1979369"/>
            <a:ext cx="6858000" cy="2015936"/>
          </a:xfrm>
          <a:prstGeom prst="rect">
            <a:avLst/>
          </a:prstGeom>
          <a:noFill/>
        </p:spPr>
        <p:txBody>
          <a:bodyPr wrap="square" rtlCol="0">
            <a:spAutoFit/>
          </a:bodyPr>
          <a:lstStyle/>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Find Big Donors</a:t>
            </a:r>
          </a:p>
          <a:p>
            <a:pPr marL="342900" indent="-34290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Resurrect Alex </a:t>
            </a:r>
            <a:r>
              <a:rPr lang="en-US" sz="2500" dirty="0" err="1">
                <a:latin typeface="Arial" panose="020B0604020202020204" pitchFamily="34" charset="0"/>
                <a:cs typeface="Arial" panose="020B0604020202020204" pitchFamily="34" charset="0"/>
              </a:rPr>
              <a:t>Henegar’s</a:t>
            </a:r>
            <a:r>
              <a:rPr lang="en-US" sz="2500" dirty="0">
                <a:latin typeface="Arial" panose="020B0604020202020204" pitchFamily="34" charset="0"/>
                <a:cs typeface="Arial" panose="020B0604020202020204" pitchFamily="34" charset="0"/>
              </a:rPr>
              <a:t> Big Donor Idea</a:t>
            </a:r>
          </a:p>
          <a:p>
            <a:pPr marL="342900" indent="-34290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New Business Development</a:t>
            </a:r>
          </a:p>
        </p:txBody>
      </p:sp>
    </p:spTree>
    <p:extLst>
      <p:ext uri="{BB962C8B-B14F-4D97-AF65-F5344CB8AC3E}">
        <p14:creationId xmlns:p14="http://schemas.microsoft.com/office/powerpoint/2010/main" val="388720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417576" y="1077298"/>
            <a:ext cx="8458200" cy="4601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dirty="0">
              <a:latin typeface="Arial" pitchFamily="34" charset="0"/>
            </a:endParaRPr>
          </a:p>
          <a:p>
            <a:pPr marL="342900" indent="-342900" eaLnBrk="1" hangingPunct="1">
              <a:buFont typeface="Arial" panose="020B0604020202020204" pitchFamily="34" charset="0"/>
              <a:buChar char="•"/>
              <a:defRPr/>
            </a:pPr>
            <a:r>
              <a:rPr lang="en-US" altLang="ja-JP" sz="2500" dirty="0">
                <a:latin typeface="Arial" pitchFamily="34" charset="0"/>
              </a:rPr>
              <a:t>Board Membership critical to increasing Modern Day Marine Revenue</a:t>
            </a:r>
          </a:p>
          <a:p>
            <a:pPr eaLnBrk="1" hangingPunct="1">
              <a:defRPr/>
            </a:pPr>
            <a:endParaRPr lang="en-US" altLang="en-US" sz="1800" dirty="0">
              <a:latin typeface="Arial" pitchFamily="34" charset="0"/>
            </a:endParaRPr>
          </a:p>
          <a:p>
            <a:pPr marL="342900" indent="-342900" eaLnBrk="1" hangingPunct="1">
              <a:buFont typeface="Arial" panose="020B0604020202020204" pitchFamily="34" charset="0"/>
              <a:buChar char="•"/>
              <a:defRPr/>
            </a:pPr>
            <a:r>
              <a:rPr lang="en-US" altLang="en-US" sz="2500" dirty="0">
                <a:latin typeface="Arial" pitchFamily="34" charset="0"/>
              </a:rPr>
              <a:t>Futures Committee’s Retail Resolution</a:t>
            </a:r>
          </a:p>
          <a:p>
            <a:pPr eaLnBrk="1" hangingPunct="1">
              <a:defRPr/>
            </a:pPr>
            <a:endParaRPr lang="en-US" altLang="en-US" sz="1800" dirty="0">
              <a:latin typeface="Arial" pitchFamily="34" charset="0"/>
            </a:endParaRPr>
          </a:p>
          <a:p>
            <a:pPr marL="342900" indent="-342900" eaLnBrk="1" hangingPunct="1">
              <a:buFont typeface="Arial" panose="020B0604020202020204" pitchFamily="34" charset="0"/>
              <a:buChar char="•"/>
              <a:defRPr/>
            </a:pPr>
            <a:r>
              <a:rPr lang="en-US" altLang="en-US" sz="2500" dirty="0">
                <a:latin typeface="Arial" pitchFamily="34" charset="0"/>
              </a:rPr>
              <a:t>Business Plan Draft  </a:t>
            </a:r>
          </a:p>
          <a:p>
            <a:pPr marL="1085850" lvl="1" indent="-342900" eaLnBrk="1" hangingPunct="1">
              <a:buFont typeface="Courier New" panose="02070309020205020404" pitchFamily="49" charset="0"/>
              <a:buChar char="o"/>
              <a:defRPr/>
            </a:pPr>
            <a:r>
              <a:rPr lang="en-US" altLang="en-US" sz="2500" dirty="0">
                <a:latin typeface="Arial" pitchFamily="34" charset="0"/>
              </a:rPr>
              <a:t>CEO  Mgmt. Team doing Graduate Level Work</a:t>
            </a:r>
          </a:p>
          <a:p>
            <a:pPr lvl="1" indent="0" eaLnBrk="1" hangingPunct="1">
              <a:defRPr/>
            </a:pPr>
            <a:endParaRPr lang="en-US" altLang="en-US" sz="1800" dirty="0">
              <a:latin typeface="Arial" pitchFamily="34" charset="0"/>
            </a:endParaRPr>
          </a:p>
          <a:p>
            <a:pPr marL="342900" indent="-342900" eaLnBrk="1" hangingPunct="1">
              <a:buFont typeface="Arial" panose="020B0604020202020204" pitchFamily="34" charset="0"/>
              <a:buChar char="•"/>
              <a:defRPr/>
            </a:pPr>
            <a:r>
              <a:rPr lang="en-US" altLang="en-US" sz="2500" dirty="0">
                <a:latin typeface="Arial" pitchFamily="34" charset="0"/>
              </a:rPr>
              <a:t>Management Team New Hires </a:t>
            </a:r>
          </a:p>
          <a:p>
            <a:pPr eaLnBrk="1" hangingPunct="1">
              <a:defRPr/>
            </a:pPr>
            <a:endParaRPr lang="en-US" altLang="en-US" sz="1800" dirty="0">
              <a:latin typeface="Arial" pitchFamily="34" charset="0"/>
            </a:endParaRPr>
          </a:p>
          <a:p>
            <a:pPr marL="342900" indent="-342900" eaLnBrk="1" hangingPunct="1">
              <a:buFont typeface="Arial" panose="020B0604020202020204" pitchFamily="34" charset="0"/>
              <a:buChar char="•"/>
              <a:defRPr/>
            </a:pPr>
            <a:r>
              <a:rPr lang="en-US" altLang="en-US" sz="2500" dirty="0">
                <a:latin typeface="Arial" pitchFamily="34" charset="0"/>
              </a:rPr>
              <a:t>New Board Members</a:t>
            </a:r>
          </a:p>
          <a:p>
            <a:pPr eaLnBrk="1" hangingPunct="1">
              <a:defRPr/>
            </a:pPr>
            <a:endParaRPr lang="en-US" altLang="en-US" sz="2000" dirty="0">
              <a:latin typeface="Arial"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2</a:t>
            </a:fld>
            <a:endParaRPr lang="en-US" dirty="0"/>
          </a:p>
        </p:txBody>
      </p:sp>
      <p:sp>
        <p:nvSpPr>
          <p:cNvPr id="6" name="Rectangle 5">
            <a:extLst>
              <a:ext uri="{FF2B5EF4-FFF2-40B4-BE49-F238E27FC236}">
                <a16:creationId xmlns:a16="http://schemas.microsoft.com/office/drawing/2014/main" id="{AB4C7959-BFAB-4187-8B4B-67003606FA0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C8ECC59C-1066-44EC-AACA-FD3D02798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0C1D650A-B0F0-5CBB-6522-F490FDBDF18B}"/>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2</a:t>
            </a:fld>
            <a:endParaRPr lang="en-US" dirty="0"/>
          </a:p>
        </p:txBody>
      </p:sp>
      <p:sp>
        <p:nvSpPr>
          <p:cNvPr id="5" name="TextBox 4">
            <a:extLst>
              <a:ext uri="{FF2B5EF4-FFF2-40B4-BE49-F238E27FC236}">
                <a16:creationId xmlns:a16="http://schemas.microsoft.com/office/drawing/2014/main" id="{6724FA06-E976-B300-BF70-6518CAC58366}"/>
              </a:ext>
            </a:extLst>
          </p:cNvPr>
          <p:cNvSpPr txBox="1"/>
          <p:nvPr/>
        </p:nvSpPr>
        <p:spPr>
          <a:xfrm>
            <a:off x="990600" y="219908"/>
            <a:ext cx="6858000" cy="1015663"/>
          </a:xfrm>
          <a:prstGeom prst="rect">
            <a:avLst/>
          </a:prstGeom>
          <a:noFill/>
        </p:spPr>
        <p:txBody>
          <a:bodyPr wrap="square">
            <a:spAutoFit/>
          </a:bodyPr>
          <a:lstStyle/>
          <a:p>
            <a:pPr algn="ctr"/>
            <a:r>
              <a:rPr lang="en-US" sz="3000" b="1" dirty="0">
                <a:solidFill>
                  <a:srgbClr val="41453A"/>
                </a:solidFill>
                <a:latin typeface="Arial"/>
                <a:cs typeface="Arial"/>
              </a:rPr>
              <a:t>MCA Chairman of the Board Opening Comments </a:t>
            </a:r>
            <a:r>
              <a:rPr lang="en-US" sz="3000" b="1" dirty="0" err="1">
                <a:solidFill>
                  <a:srgbClr val="41453A"/>
                </a:solidFill>
                <a:latin typeface="Arial"/>
                <a:cs typeface="Arial"/>
              </a:rPr>
              <a:t>con’t</a:t>
            </a:r>
            <a:r>
              <a:rPr lang="en-US" sz="3000" b="1" dirty="0">
                <a:solidFill>
                  <a:srgbClr val="41453A"/>
                </a:solidFill>
                <a:latin typeface="Arial"/>
                <a:cs typeface="Arial"/>
              </a:rPr>
              <a:t>…</a:t>
            </a:r>
          </a:p>
        </p:txBody>
      </p:sp>
    </p:spTree>
    <p:extLst>
      <p:ext uri="{BB962C8B-B14F-4D97-AF65-F5344CB8AC3E}">
        <p14:creationId xmlns:p14="http://schemas.microsoft.com/office/powerpoint/2010/main" val="221697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3400" y="1010552"/>
            <a:ext cx="8458200"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a:spcBef>
                <a:spcPts val="0"/>
              </a:spcBef>
              <a:spcAft>
                <a:spcPts val="0"/>
              </a:spcAft>
            </a:pPr>
            <a:r>
              <a:rPr lang="en-US" sz="1600" b="1" u="sng" dirty="0">
                <a:effectLst/>
                <a:latin typeface="Calibri" panose="020F0502020204030204" pitchFamily="34" charset="0"/>
                <a:ea typeface="Calibri" panose="020F0502020204030204" pitchFamily="34" charset="0"/>
                <a:cs typeface="Calibri" panose="020F0502020204030204" pitchFamily="34" charset="0"/>
              </a:rPr>
              <a:t>SgtMaj Michael Mack</a:t>
            </a:r>
            <a:r>
              <a:rPr lang="en-US" sz="1600" dirty="0">
                <a:effectLst/>
                <a:latin typeface="Calibri" panose="020F0502020204030204" pitchFamily="34" charset="0"/>
                <a:ea typeface="Calibri" panose="020F0502020204030204" pitchFamily="34" charset="0"/>
                <a:cs typeface="Calibri" panose="020F0502020204030204" pitchFamily="34" charset="0"/>
              </a:rPr>
              <a:t>  (BOG)</a:t>
            </a:r>
          </a:p>
          <a:p>
            <a:pPr marL="0" marR="0">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disbursing finance Marine </a:t>
            </a:r>
          </a:p>
          <a:p>
            <a:pPr marL="0" marR="0">
              <a:spcBef>
                <a:spcPts val="0"/>
              </a:spcBef>
              <a:spcAft>
                <a:spcPts val="0"/>
              </a:spcAft>
            </a:pPr>
            <a:r>
              <a:rPr lang="en-US" sz="1400" dirty="0">
                <a:latin typeface="Calibri" panose="020F0502020204030204" pitchFamily="34" charset="0"/>
                <a:ea typeface="Calibri" panose="020F0502020204030204" pitchFamily="34" charset="0"/>
                <a:cs typeface="Calibri" panose="020F0502020204030204" pitchFamily="34" charset="0"/>
              </a:rPr>
              <a:t> - </a:t>
            </a:r>
            <a:r>
              <a:rPr lang="en-US" sz="1400" dirty="0">
                <a:effectLst/>
                <a:latin typeface="Calibri" panose="020F0502020204030204" pitchFamily="34" charset="0"/>
                <a:ea typeface="Calibri" panose="020F0502020204030204" pitchFamily="34" charset="0"/>
                <a:cs typeface="Calibri" panose="020F0502020204030204" pitchFamily="34" charset="0"/>
              </a:rPr>
              <a:t>hand-selected to serve with the Under Secretary of the Navy</a:t>
            </a:r>
          </a:p>
          <a:p>
            <a:pPr marL="0" marR="0">
              <a:spcBef>
                <a:spcPts val="0"/>
              </a:spcBef>
              <a:spcAft>
                <a:spcPts val="0"/>
              </a:spcAft>
            </a:pPr>
            <a:r>
              <a:rPr lang="en-US" sz="1400" dirty="0">
                <a:latin typeface="Calibri" panose="020F0502020204030204" pitchFamily="34" charset="0"/>
                <a:ea typeface="Calibri" panose="020F0502020204030204" pitchFamily="34" charset="0"/>
                <a:cs typeface="Calibri" panose="020F0502020204030204" pitchFamily="34" charset="0"/>
              </a:rPr>
              <a:t> - In Le</a:t>
            </a:r>
            <a:r>
              <a:rPr lang="en-US" sz="1400" dirty="0">
                <a:effectLst/>
                <a:latin typeface="Calibri" panose="020F0502020204030204" pitchFamily="34" charset="0"/>
                <a:ea typeface="Calibri" panose="020F0502020204030204" pitchFamily="34" charset="0"/>
                <a:cs typeface="Calibri" panose="020F0502020204030204" pitchFamily="34" charset="0"/>
              </a:rPr>
              <a:t>adership roles throughout his 30 year</a:t>
            </a:r>
            <a:r>
              <a:rPr lang="en-US" sz="1400" dirty="0">
                <a:latin typeface="Calibri" panose="020F0502020204030204" pitchFamily="34" charset="0"/>
                <a:ea typeface="Calibri" panose="020F0502020204030204" pitchFamily="34" charset="0"/>
                <a:cs typeface="Calibri" panose="020F0502020204030204" pitchFamily="34" charset="0"/>
              </a:rPr>
              <a:t>s in service</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 currently the CEO of Mack Strategic Solutions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defRPr/>
            </a:pPr>
            <a:endParaRPr lang="en-US" altLang="en-US" sz="1000" dirty="0">
              <a:latin typeface="Arial" pitchFamily="34" charset="0"/>
            </a:endParaRPr>
          </a:p>
          <a:p>
            <a:pPr eaLnBrk="1" hangingPunct="1">
              <a:defRPr/>
            </a:pPr>
            <a:r>
              <a:rPr lang="en-US" sz="1600" b="1" u="sng" dirty="0">
                <a:effectLst/>
                <a:latin typeface="Calibri" panose="020F0502020204030204" pitchFamily="34" charset="0"/>
                <a:ea typeface="Calibri" panose="020F0502020204030204" pitchFamily="34" charset="0"/>
                <a:cs typeface="Calibri" panose="020F0502020204030204" pitchFamily="34" charset="0"/>
              </a:rPr>
              <a:t>SgtMaj Stephanie Murphy</a:t>
            </a:r>
            <a:r>
              <a:rPr lang="en-US" sz="1600" dirty="0">
                <a:effectLst/>
                <a:latin typeface="Calibri" panose="020F0502020204030204" pitchFamily="34" charset="0"/>
                <a:ea typeface="Calibri" panose="020F0502020204030204" pitchFamily="34" charset="0"/>
                <a:cs typeface="Calibri" panose="020F0502020204030204" pitchFamily="34" charset="0"/>
              </a:rPr>
              <a:t> (BOG)</a:t>
            </a:r>
          </a:p>
          <a:p>
            <a:pPr eaLnBrk="1" hangingPunct="1">
              <a:defRPr/>
            </a:pPr>
            <a:r>
              <a:rPr lang="en-US" sz="1400" dirty="0">
                <a:latin typeface="Calibri" panose="020F0502020204030204" pitchFamily="34" charset="0"/>
                <a:ea typeface="Calibri" panose="020F0502020204030204" pitchFamily="34" charset="0"/>
                <a:cs typeface="Calibri" panose="020F0502020204030204" pitchFamily="34" charset="0"/>
              </a:rPr>
              <a:t> - </a:t>
            </a:r>
            <a:r>
              <a:rPr lang="en-US" sz="1400" dirty="0">
                <a:effectLst/>
                <a:latin typeface="Calibri" panose="020F0502020204030204" pitchFamily="34" charset="0"/>
                <a:ea typeface="Calibri" panose="020F0502020204030204" pitchFamily="34" charset="0"/>
                <a:cs typeface="Calibri" panose="020F0502020204030204" pitchFamily="34" charset="0"/>
              </a:rPr>
              <a:t>She was a Traffic Management Specialist. </a:t>
            </a:r>
            <a:r>
              <a:rPr lang="en-US" sz="1400" dirty="0">
                <a:latin typeface="Calibri" panose="020F0502020204030204" pitchFamily="34" charset="0"/>
                <a:ea typeface="Calibri" panose="020F0502020204030204" pitchFamily="34" charset="0"/>
                <a:cs typeface="Calibri" panose="020F0502020204030204" pitchFamily="34" charset="0"/>
              </a:rPr>
              <a:t> - </a:t>
            </a:r>
            <a:r>
              <a:rPr lang="en-US" sz="1400" dirty="0">
                <a:effectLst/>
                <a:latin typeface="Calibri" panose="020F0502020204030204" pitchFamily="34" charset="0"/>
                <a:ea typeface="Calibri" panose="020F0502020204030204" pitchFamily="34" charset="0"/>
                <a:cs typeface="Calibri" panose="020F0502020204030204" pitchFamily="34" charset="0"/>
              </a:rPr>
              <a:t>Holds a Congressional award for debates</a:t>
            </a:r>
          </a:p>
          <a:p>
            <a:pPr eaLnBrk="1" hangingPunct="1">
              <a:defRPr/>
            </a:pPr>
            <a:r>
              <a:rPr lang="en-US" sz="1400" dirty="0">
                <a:latin typeface="Calibri" panose="020F0502020204030204" pitchFamily="34" charset="0"/>
                <a:ea typeface="Calibri" panose="020F0502020204030204" pitchFamily="34" charset="0"/>
                <a:cs typeface="Calibri" panose="020F0502020204030204" pitchFamily="34" charset="0"/>
              </a:rPr>
              <a:t> - </a:t>
            </a:r>
            <a:r>
              <a:rPr lang="en-US" sz="1400" dirty="0">
                <a:effectLst/>
                <a:latin typeface="Calibri" panose="020F0502020204030204" pitchFamily="34" charset="0"/>
                <a:ea typeface="Calibri" panose="020F0502020204030204" pitchFamily="34" charset="0"/>
                <a:cs typeface="Calibri" panose="020F0502020204030204" pitchFamily="34" charset="0"/>
              </a:rPr>
              <a:t>CMC and SgtMaj of MC placed her in as the SgtMaj of OCS </a:t>
            </a:r>
          </a:p>
          <a:p>
            <a:pPr eaLnBrk="1" hangingPunct="1">
              <a:defRPr/>
            </a:pPr>
            <a:r>
              <a:rPr lang="en-US" sz="1400" dirty="0">
                <a:latin typeface="Calibri" panose="020F0502020204030204" pitchFamily="34" charset="0"/>
                <a:ea typeface="Calibri" panose="020F0502020204030204" pitchFamily="34" charset="0"/>
                <a:cs typeface="Calibri" panose="020F0502020204030204" pitchFamily="34" charset="0"/>
              </a:rPr>
              <a:t> - Holds </a:t>
            </a:r>
            <a:r>
              <a:rPr lang="en-US" sz="1400" dirty="0">
                <a:effectLst/>
                <a:latin typeface="Calibri" panose="020F0502020204030204" pitchFamily="34" charset="0"/>
                <a:ea typeface="Calibri" panose="020F0502020204030204" pitchFamily="34" charset="0"/>
                <a:cs typeface="Calibri" panose="020F0502020204030204" pitchFamily="34" charset="0"/>
              </a:rPr>
              <a:t>a Business Administration Degree &amp; is</a:t>
            </a:r>
            <a:r>
              <a:rPr lang="en-US" sz="1400" dirty="0">
                <a:latin typeface="Calibri" panose="020F0502020204030204" pitchFamily="34" charset="0"/>
                <a:ea typeface="Calibri" panose="020F0502020204030204" pitchFamily="34" charset="0"/>
                <a:cs typeface="Calibri" panose="020F0502020204030204" pitchFamily="34" charset="0"/>
              </a:rPr>
              <a:t> - The CEO of </a:t>
            </a:r>
            <a:r>
              <a:rPr lang="en-US" sz="1400" dirty="0" err="1">
                <a:latin typeface="Calibri" panose="020F0502020204030204" pitchFamily="34" charset="0"/>
                <a:ea typeface="Calibri" panose="020F0502020204030204" pitchFamily="34" charset="0"/>
                <a:cs typeface="Calibri" panose="020F0502020204030204" pitchFamily="34" charset="0"/>
              </a:rPr>
              <a:t>Tuxedobox</a:t>
            </a:r>
            <a:r>
              <a:rPr lang="en-US" sz="1400" dirty="0">
                <a:latin typeface="Calibri" panose="020F0502020204030204" pitchFamily="34" charset="0"/>
                <a:ea typeface="Calibri" panose="020F0502020204030204" pitchFamily="34" charset="0"/>
                <a:cs typeface="Calibri" panose="020F0502020204030204" pitchFamily="34" charset="0"/>
              </a:rPr>
              <a:t>, a M</a:t>
            </a:r>
            <a:r>
              <a:rPr lang="en-US" sz="1400" dirty="0">
                <a:effectLst/>
                <a:latin typeface="Calibri" panose="020F0502020204030204" pitchFamily="34" charset="0"/>
                <a:ea typeface="Calibri" panose="020F0502020204030204" pitchFamily="34" charset="0"/>
                <a:cs typeface="Calibri" panose="020F0502020204030204" pitchFamily="34" charset="0"/>
              </a:rPr>
              <a:t>entoring Co.</a:t>
            </a:r>
            <a:r>
              <a:rPr lang="en-US" sz="1400" dirty="0">
                <a:latin typeface="Calibri" panose="020F0502020204030204" pitchFamily="34" charset="0"/>
                <a:ea typeface="Calibri" panose="020F0502020204030204" pitchFamily="34" charset="0"/>
                <a:cs typeface="Calibri" panose="020F0502020204030204" pitchFamily="34" charset="0"/>
              </a:rPr>
              <a:t> </a:t>
            </a:r>
            <a:endParaRPr lang="en-US" altLang="en-US" sz="1400" dirty="0">
              <a:latin typeface="Arial" pitchFamily="34" charset="0"/>
            </a:endParaRPr>
          </a:p>
          <a:p>
            <a:pPr marL="0" marR="0">
              <a:spcBef>
                <a:spcPts val="0"/>
              </a:spcBef>
              <a:spcAft>
                <a:spcPts val="0"/>
              </a:spcAft>
            </a:pP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b="1" u="sng" dirty="0">
                <a:effectLst/>
                <a:latin typeface="Calibri" panose="020F0502020204030204" pitchFamily="34" charset="0"/>
                <a:ea typeface="Calibri" panose="020F0502020204030204" pitchFamily="34" charset="0"/>
                <a:cs typeface="Calibri" panose="020F0502020204030204" pitchFamily="34" charset="0"/>
              </a:rPr>
              <a:t>Michael Raiole</a:t>
            </a:r>
            <a:r>
              <a:rPr lang="en-US" sz="1600" u="sng" dirty="0">
                <a:effectLst/>
                <a:latin typeface="Calibri" panose="020F0502020204030204" pitchFamily="34" charset="0"/>
                <a:ea typeface="Calibri" panose="020F0502020204030204" pitchFamily="34" charset="0"/>
                <a:cs typeface="Calibri" panose="020F0502020204030204" pitchFamily="34" charset="0"/>
              </a:rPr>
              <a:t> (BOG)</a:t>
            </a:r>
          </a:p>
          <a:p>
            <a:pPr marL="0" marR="0">
              <a:spcBef>
                <a:spcPts val="0"/>
              </a:spcBef>
              <a:spcAft>
                <a:spcPts val="0"/>
              </a:spcAft>
            </a:pPr>
            <a:r>
              <a:rPr lang="en-US" sz="1400" dirty="0">
                <a:latin typeface="Calibri" panose="020F0502020204030204" pitchFamily="34" charset="0"/>
                <a:ea typeface="Calibri" panose="020F0502020204030204" pitchFamily="34" charset="0"/>
                <a:cs typeface="Calibri" panose="020F0502020204030204" pitchFamily="34" charset="0"/>
              </a:rPr>
              <a:t>- Served 18 years as a Sr. CIA Executive, leading CIA &amp; Interagency teams against </a:t>
            </a:r>
            <a:r>
              <a:rPr lang="en-US" sz="1400" dirty="0" err="1">
                <a:latin typeface="Calibri" panose="020F0502020204030204" pitchFamily="34" charset="0"/>
                <a:ea typeface="Calibri" panose="020F0502020204030204" pitchFamily="34" charset="0"/>
                <a:cs typeface="Calibri" panose="020F0502020204030204" pitchFamily="34" charset="0"/>
              </a:rPr>
              <a:t>Nat’l</a:t>
            </a:r>
            <a:r>
              <a:rPr lang="en-US" sz="1400" dirty="0">
                <a:latin typeface="Calibri" panose="020F0502020204030204" pitchFamily="34" charset="0"/>
                <a:ea typeface="Calibri" panose="020F0502020204030204" pitchFamily="34" charset="0"/>
                <a:cs typeface="Calibri" panose="020F0502020204030204" pitchFamily="34" charset="0"/>
              </a:rPr>
              <a:t> security priorities	 - Recognized for Leadership and driving strategic alignment within the CIA and USIC.</a:t>
            </a:r>
          </a:p>
          <a:p>
            <a:pPr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He is adept in forecasting challenges, devising solutions as well as leading change</a:t>
            </a:r>
          </a:p>
          <a:p>
            <a:pPr marR="0">
              <a:spcBef>
                <a:spcPts val="0"/>
              </a:spcBef>
              <a:spcAft>
                <a:spcPts val="0"/>
              </a:spcAft>
            </a:pPr>
            <a:endParaRPr lang="en-US" altLang="en-US" sz="1000" dirty="0">
              <a:latin typeface="Calibri" panose="020F0502020204030204" pitchFamily="34" charset="0"/>
              <a:cs typeface="Calibri" panose="020F0502020204030204" pitchFamily="34" charset="0"/>
            </a:endParaRPr>
          </a:p>
          <a:p>
            <a:pPr marR="0">
              <a:spcBef>
                <a:spcPts val="0"/>
              </a:spcBef>
              <a:spcAft>
                <a:spcPts val="0"/>
              </a:spcAft>
            </a:pPr>
            <a:endParaRPr lang="en-US" altLang="en-US" sz="1800" dirty="0">
              <a:latin typeface="Arial" pitchFamily="34" charset="0"/>
            </a:endParaRPr>
          </a:p>
          <a:p>
            <a:pPr eaLnBrk="1" hangingPunct="1">
              <a:defRPr/>
            </a:pPr>
            <a:endParaRPr lang="en-US" altLang="en-US" sz="2000" dirty="0">
              <a:latin typeface="Arial"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3</a:t>
            </a:fld>
            <a:endParaRPr lang="en-US" dirty="0"/>
          </a:p>
        </p:txBody>
      </p:sp>
      <p:sp>
        <p:nvSpPr>
          <p:cNvPr id="6" name="Rectangle 5">
            <a:extLst>
              <a:ext uri="{FF2B5EF4-FFF2-40B4-BE49-F238E27FC236}">
                <a16:creationId xmlns:a16="http://schemas.microsoft.com/office/drawing/2014/main" id="{AB4C7959-BFAB-4187-8B4B-67003606FA0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C8ECC59C-1066-44EC-AACA-FD3D02798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0C1D650A-B0F0-5CBB-6522-F490FDBDF18B}"/>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3</a:t>
            </a:fld>
            <a:endParaRPr lang="en-US" dirty="0"/>
          </a:p>
        </p:txBody>
      </p:sp>
      <p:sp>
        <p:nvSpPr>
          <p:cNvPr id="5" name="TextBox 4">
            <a:extLst>
              <a:ext uri="{FF2B5EF4-FFF2-40B4-BE49-F238E27FC236}">
                <a16:creationId xmlns:a16="http://schemas.microsoft.com/office/drawing/2014/main" id="{6724FA06-E976-B300-BF70-6518CAC58366}"/>
              </a:ext>
            </a:extLst>
          </p:cNvPr>
          <p:cNvSpPr txBox="1"/>
          <p:nvPr/>
        </p:nvSpPr>
        <p:spPr>
          <a:xfrm>
            <a:off x="990600" y="219908"/>
            <a:ext cx="6858000" cy="553998"/>
          </a:xfrm>
          <a:prstGeom prst="rect">
            <a:avLst/>
          </a:prstGeom>
          <a:noFill/>
        </p:spPr>
        <p:txBody>
          <a:bodyPr wrap="square">
            <a:spAutoFit/>
          </a:bodyPr>
          <a:lstStyle/>
          <a:p>
            <a:pPr algn="ctr"/>
            <a:r>
              <a:rPr lang="en-US" sz="3000" b="1" dirty="0">
                <a:solidFill>
                  <a:srgbClr val="41453A"/>
                </a:solidFill>
                <a:latin typeface="Arial"/>
                <a:cs typeface="Arial"/>
              </a:rPr>
              <a:t>New Board Members</a:t>
            </a:r>
          </a:p>
        </p:txBody>
      </p:sp>
    </p:spTree>
    <p:extLst>
      <p:ext uri="{BB962C8B-B14F-4D97-AF65-F5344CB8AC3E}">
        <p14:creationId xmlns:p14="http://schemas.microsoft.com/office/powerpoint/2010/main" val="302926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3400" y="656399"/>
            <a:ext cx="84582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sz="1600" b="1" u="sng" dirty="0">
                <a:effectLst/>
                <a:latin typeface="Calibri" panose="020F0502020204030204" pitchFamily="34" charset="0"/>
                <a:ea typeface="Calibri" panose="020F0502020204030204" pitchFamily="34" charset="0"/>
                <a:cs typeface="Calibri" panose="020F0502020204030204" pitchFamily="34" charset="0"/>
              </a:rPr>
              <a:t>Thomas Craig</a:t>
            </a:r>
            <a:r>
              <a:rPr lang="en-US" sz="1600" dirty="0">
                <a:effectLst/>
                <a:latin typeface="Calibri" panose="020F0502020204030204" pitchFamily="34" charset="0"/>
                <a:ea typeface="Calibri" panose="020F0502020204030204" pitchFamily="34" charset="0"/>
                <a:cs typeface="Calibri" panose="020F0502020204030204" pitchFamily="34" charset="0"/>
              </a:rPr>
              <a:t> (BOG &amp; BOD)</a:t>
            </a:r>
          </a:p>
          <a:p>
            <a:r>
              <a:rPr lang="en-US" sz="1400" dirty="0">
                <a:latin typeface="Calibri" panose="020F0502020204030204" pitchFamily="34" charset="0"/>
                <a:ea typeface="Calibri" panose="020F0502020204030204" pitchFamily="34" charset="0"/>
                <a:cs typeface="Calibri" panose="020F0502020204030204" pitchFamily="34" charset="0"/>
              </a:rPr>
              <a:t> - </a:t>
            </a:r>
            <a:r>
              <a:rPr lang="en-US" sz="1400" dirty="0">
                <a:effectLst/>
                <a:latin typeface="Calibri" panose="020F0502020204030204" pitchFamily="34" charset="0"/>
                <a:ea typeface="Calibri" panose="020F0502020204030204" pitchFamily="34" charset="0"/>
                <a:cs typeface="Calibri" panose="020F0502020204030204" pitchFamily="34" charset="0"/>
              </a:rPr>
              <a:t>Maj Retired Intel officer</a:t>
            </a:r>
          </a:p>
          <a:p>
            <a:r>
              <a:rPr lang="en-US" sz="1400" dirty="0">
                <a:latin typeface="Calibri" panose="020F0502020204030204" pitchFamily="34" charset="0"/>
                <a:ea typeface="Calibri" panose="020F0502020204030204" pitchFamily="34" charset="0"/>
                <a:cs typeface="Calibri" panose="020F0502020204030204" pitchFamily="34" charset="0"/>
              </a:rPr>
              <a:t> - Has a</a:t>
            </a:r>
            <a:r>
              <a:rPr lang="en-US" sz="1400" dirty="0">
                <a:effectLst/>
                <a:latin typeface="Calibri" panose="020F0502020204030204" pitchFamily="34" charset="0"/>
                <a:ea typeface="Calibri" panose="020F0502020204030204" pitchFamily="34" charset="0"/>
                <a:cs typeface="Calibri" panose="020F0502020204030204" pitchFamily="34" charset="0"/>
              </a:rPr>
              <a:t> Law degree that he got while on active duty. </a:t>
            </a:r>
          </a:p>
          <a:p>
            <a:r>
              <a:rPr lang="en-US" sz="1400" dirty="0">
                <a:latin typeface="Calibri" panose="020F0502020204030204" pitchFamily="34" charset="0"/>
                <a:ea typeface="Calibri" panose="020F0502020204030204" pitchFamily="34" charset="0"/>
                <a:cs typeface="Calibri" panose="020F0502020204030204" pitchFamily="34" charset="0"/>
              </a:rPr>
              <a:t> - V</a:t>
            </a:r>
            <a:r>
              <a:rPr lang="en-US" sz="1400" dirty="0">
                <a:effectLst/>
                <a:latin typeface="Calibri" panose="020F0502020204030204" pitchFamily="34" charset="0"/>
                <a:ea typeface="Calibri" panose="020F0502020204030204" pitchFamily="34" charset="0"/>
                <a:cs typeface="Calibri" panose="020F0502020204030204" pitchFamily="34" charset="0"/>
              </a:rPr>
              <a:t>ery active in Young Marines</a:t>
            </a:r>
          </a:p>
          <a:p>
            <a:r>
              <a:rPr lang="en-US" sz="1400" dirty="0">
                <a:latin typeface="Calibri" panose="020F0502020204030204" pitchFamily="34" charset="0"/>
                <a:ea typeface="Calibri" panose="020F0502020204030204" pitchFamily="34" charset="0"/>
                <a:cs typeface="Calibri" panose="020F0502020204030204" pitchFamily="34" charset="0"/>
              </a:rPr>
              <a:t> - </a:t>
            </a:r>
            <a:r>
              <a:rPr lang="en-US" sz="1400" dirty="0">
                <a:effectLst/>
                <a:latin typeface="Calibri" panose="020F0502020204030204" pitchFamily="34" charset="0"/>
                <a:ea typeface="Calibri" panose="020F0502020204030204" pitchFamily="34" charset="0"/>
                <a:cs typeface="Calibri" panose="020F0502020204030204" pitchFamily="34" charset="0"/>
              </a:rPr>
              <a:t>Business and managing director of a law firm</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u="sng" dirty="0">
                <a:effectLst/>
                <a:latin typeface="Calibri" panose="020F0502020204030204" pitchFamily="34" charset="0"/>
                <a:ea typeface="Calibri" panose="020F0502020204030204" pitchFamily="34" charset="0"/>
                <a:cs typeface="Calibri" panose="020F0502020204030204" pitchFamily="34" charset="0"/>
              </a:rPr>
              <a:t>Col John Reed</a:t>
            </a:r>
            <a:r>
              <a:rPr lang="en-US" sz="1600" dirty="0">
                <a:effectLst/>
                <a:latin typeface="Calibri" panose="020F0502020204030204" pitchFamily="34" charset="0"/>
                <a:ea typeface="Calibri" panose="020F0502020204030204" pitchFamily="34" charset="0"/>
                <a:cs typeface="Calibri" panose="020F0502020204030204" pitchFamily="34" charset="0"/>
              </a:rPr>
              <a:t> (BOG &amp; BOD)</a:t>
            </a:r>
          </a:p>
          <a:p>
            <a:r>
              <a:rPr lang="en-US" sz="1400" dirty="0">
                <a:latin typeface="Calibri" panose="020F0502020204030204" pitchFamily="34" charset="0"/>
                <a:ea typeface="Calibri" panose="020F0502020204030204" pitchFamily="34" charset="0"/>
                <a:cs typeface="Calibri" panose="020F0502020204030204" pitchFamily="34" charset="0"/>
              </a:rPr>
              <a:t> - An </a:t>
            </a:r>
            <a:r>
              <a:rPr lang="en-US" sz="1400" dirty="0">
                <a:effectLst/>
                <a:latin typeface="Calibri" panose="020F0502020204030204" pitchFamily="34" charset="0"/>
                <a:ea typeface="Calibri" panose="020F0502020204030204" pitchFamily="34" charset="0"/>
                <a:cs typeface="Calibri" panose="020F0502020204030204" pitchFamily="34" charset="0"/>
              </a:rPr>
              <a:t>Infantry Officer retired and supporter of MCA.  </a:t>
            </a:r>
          </a:p>
          <a:p>
            <a:r>
              <a:rPr lang="en-US" sz="1400" dirty="0">
                <a:latin typeface="Calibri" panose="020F0502020204030204" pitchFamily="34" charset="0"/>
                <a:ea typeface="Calibri" panose="020F0502020204030204" pitchFamily="34" charset="0"/>
                <a:cs typeface="Calibri" panose="020F0502020204030204" pitchFamily="34" charset="0"/>
              </a:rPr>
              <a:t> - </a:t>
            </a:r>
            <a:r>
              <a:rPr lang="en-US" sz="1400" dirty="0">
                <a:effectLst/>
                <a:latin typeface="Calibri" panose="020F0502020204030204" pitchFamily="34" charset="0"/>
                <a:ea typeface="Calibri" panose="020F0502020204030204" pitchFamily="34" charset="0"/>
                <a:cs typeface="Calibri" panose="020F0502020204030204" pitchFamily="34" charset="0"/>
              </a:rPr>
              <a:t>He owns Reed Charter, LLC, a service-disabled veteran business. </a:t>
            </a:r>
          </a:p>
          <a:p>
            <a:r>
              <a:rPr lang="en-US" sz="1400" dirty="0">
                <a:effectLst/>
                <a:latin typeface="Calibri" panose="020F0502020204030204" pitchFamily="34" charset="0"/>
                <a:ea typeface="Calibri" panose="020F0502020204030204" pitchFamily="34" charset="0"/>
                <a:cs typeface="Calibri" panose="020F0502020204030204" pitchFamily="34" charset="0"/>
              </a:rPr>
              <a:t> - He works DOD contracts and was an Architect for the setting up Marine Corps Installations.</a:t>
            </a:r>
          </a:p>
          <a:p>
            <a:pPr marL="285750" indent="-285750">
              <a:buFontTx/>
              <a:buChar cha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u="sng" dirty="0">
                <a:effectLst/>
                <a:latin typeface="Calibri" panose="020F0502020204030204" pitchFamily="34" charset="0"/>
                <a:ea typeface="Calibri" panose="020F0502020204030204" pitchFamily="34" charset="0"/>
                <a:cs typeface="Calibri" panose="020F0502020204030204" pitchFamily="34" charset="0"/>
              </a:rPr>
              <a:t>Col Andrew Starr</a:t>
            </a:r>
            <a:r>
              <a:rPr lang="en-US" sz="1600" dirty="0">
                <a:effectLst/>
                <a:latin typeface="Calibri" panose="020F0502020204030204" pitchFamily="34" charset="0"/>
                <a:ea typeface="Calibri" panose="020F0502020204030204" pitchFamily="34" charset="0"/>
                <a:cs typeface="Calibri" panose="020F0502020204030204" pitchFamily="34" charset="0"/>
              </a:rPr>
              <a:t> (BOG &amp; BOD)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 A retired logistician. </a:t>
            </a:r>
          </a:p>
          <a:p>
            <a:r>
              <a:rPr lang="en-US" sz="1400" dirty="0">
                <a:latin typeface="Calibri" panose="020F0502020204030204" pitchFamily="34" charset="0"/>
                <a:ea typeface="Calibri" panose="020F0502020204030204" pitchFamily="34" charset="0"/>
                <a:cs typeface="Calibri" panose="020F0502020204030204" pitchFamily="34" charset="0"/>
              </a:rPr>
              <a:t> - currently an independent consultant working with private and government organizations to facilitate </a:t>
            </a:r>
            <a:r>
              <a:rPr lang="en-US" sz="1400" kern="1400" dirty="0">
                <a:effectLst/>
                <a:latin typeface="Times New Roman" panose="02020603050405020304" pitchFamily="18" charset="0"/>
                <a:ea typeface="Times New Roman" panose="02020603050405020304" pitchFamily="18" charset="0"/>
              </a:rPr>
              <a:t>strategic</a:t>
            </a:r>
          </a:p>
          <a:p>
            <a:r>
              <a:rPr lang="en-US" sz="1400" kern="1400" dirty="0">
                <a:ea typeface="Times New Roman" panose="02020603050405020304" pitchFamily="18" charset="0"/>
              </a:rPr>
              <a:t>   </a:t>
            </a:r>
            <a:r>
              <a:rPr lang="en-US" sz="1400" kern="1400" dirty="0">
                <a:effectLst/>
                <a:latin typeface="Times New Roman" panose="02020603050405020304" pitchFamily="18" charset="0"/>
                <a:ea typeface="Times New Roman" panose="02020603050405020304" pitchFamily="18" charset="0"/>
              </a:rPr>
              <a:t>planning, program management training &amp; program execution review. </a:t>
            </a:r>
          </a:p>
          <a:p>
            <a:pPr marL="0" marR="0">
              <a:spcBef>
                <a:spcPts val="0"/>
              </a:spcBef>
              <a:spcAft>
                <a:spcPts val="0"/>
              </a:spcAft>
            </a:pPr>
            <a:r>
              <a:rPr lang="en-US" sz="1400" dirty="0">
                <a:latin typeface="Calibri" panose="020F0502020204030204" pitchFamily="34" charset="0"/>
                <a:ea typeface="Calibri" panose="020F0502020204030204" pitchFamily="34" charset="0"/>
                <a:cs typeface="Calibri" panose="020F0502020204030204" pitchFamily="34" charset="0"/>
              </a:rPr>
              <a:t> - S</a:t>
            </a:r>
            <a:r>
              <a:rPr lang="en-US" sz="1400" dirty="0">
                <a:effectLst/>
                <a:latin typeface="Calibri" panose="020F0502020204030204" pitchFamily="34" charset="0"/>
                <a:ea typeface="Calibri" panose="020F0502020204030204" pitchFamily="34" charset="0"/>
                <a:cs typeface="Calibri" panose="020F0502020204030204" pitchFamily="34" charset="0"/>
              </a:rPr>
              <a:t>trong supporter of the MCA, personally supporting a Wounded Warrior Award. </a:t>
            </a:r>
          </a:p>
          <a:p>
            <a:pPr marL="0" marR="0">
              <a:spcBef>
                <a:spcPts val="0"/>
              </a:spcBef>
              <a:spcAft>
                <a:spcPts val="0"/>
              </a:spcAft>
            </a:pPr>
            <a:endParaRPr lang="en-US" altLang="en-US" sz="1000" dirty="0">
              <a:latin typeface="Arial" pitchFamily="34" charset="0"/>
            </a:endParaRPr>
          </a:p>
          <a:p>
            <a:r>
              <a:rPr lang="en-US" sz="1600" b="1" u="sng" dirty="0">
                <a:effectLst/>
                <a:latin typeface="Calibri" panose="020F0502020204030204" pitchFamily="34" charset="0"/>
                <a:ea typeface="Calibri" panose="020F0502020204030204" pitchFamily="34" charset="0"/>
                <a:cs typeface="Calibri" panose="020F0502020204030204" pitchFamily="34" charset="0"/>
              </a:rPr>
              <a:t>Arianne Whittemore Carpenter</a:t>
            </a:r>
            <a:r>
              <a:rPr lang="en-US" sz="1600" dirty="0">
                <a:effectLst/>
                <a:latin typeface="Calibri" panose="020F0502020204030204" pitchFamily="34" charset="0"/>
                <a:ea typeface="Calibri" panose="020F0502020204030204" pitchFamily="34" charset="0"/>
                <a:cs typeface="Calibri" panose="020F0502020204030204" pitchFamily="34" charset="0"/>
              </a:rPr>
              <a:t> (BOD)</a:t>
            </a:r>
          </a:p>
          <a:p>
            <a:r>
              <a:rPr lang="en-US" sz="1400" dirty="0">
                <a:latin typeface="Calibri" panose="020F0502020204030204" pitchFamily="34" charset="0"/>
                <a:ea typeface="Calibri" panose="020F0502020204030204" pitchFamily="34" charset="0"/>
                <a:cs typeface="Calibri" panose="020F0502020204030204" pitchFamily="34" charset="0"/>
              </a:rPr>
              <a:t> - A </a:t>
            </a:r>
            <a:r>
              <a:rPr lang="en-US" sz="1400" dirty="0">
                <a:effectLst/>
                <a:latin typeface="Calibri" panose="020F0502020204030204" pitchFamily="34" charset="0"/>
                <a:ea typeface="Calibri" panose="020F0502020204030204" pitchFamily="34" charset="0"/>
                <a:cs typeface="Calibri" panose="020F0502020204030204" pitchFamily="34" charset="0"/>
              </a:rPr>
              <a:t>retired SES. </a:t>
            </a:r>
          </a:p>
          <a:p>
            <a:r>
              <a:rPr lang="en-US" sz="1400" dirty="0">
                <a:effectLst/>
                <a:latin typeface="Calibri" panose="020F0502020204030204" pitchFamily="34" charset="0"/>
                <a:ea typeface="Calibri" panose="020F0502020204030204" pitchFamily="34" charset="0"/>
                <a:cs typeface="Calibri" panose="020F0502020204030204" pitchFamily="34" charset="0"/>
              </a:rPr>
              <a:t> -  </a:t>
            </a:r>
            <a:r>
              <a:rPr lang="en-US" sz="1400" dirty="0">
                <a:latin typeface="Calibri" panose="020F0502020204030204" pitchFamily="34" charset="0"/>
                <a:ea typeface="Calibri" panose="020F0502020204030204" pitchFamily="34" charset="0"/>
                <a:cs typeface="Calibri" panose="020F0502020204030204" pitchFamily="34" charset="0"/>
              </a:rPr>
              <a:t>Managed </a:t>
            </a:r>
            <a:r>
              <a:rPr lang="en-US" sz="1400" dirty="0">
                <a:effectLst/>
                <a:latin typeface="Calibri" panose="020F0502020204030204" pitchFamily="34" charset="0"/>
                <a:ea typeface="Calibri" panose="020F0502020204030204" pitchFamily="34" charset="0"/>
                <a:cs typeface="Calibri" panose="020F0502020204030204" pitchFamily="34" charset="0"/>
              </a:rPr>
              <a:t>Financial management and budget for the Director for Navy. </a:t>
            </a:r>
          </a:p>
          <a:p>
            <a:r>
              <a:rPr lang="en-US" sz="1400" dirty="0">
                <a:latin typeface="Calibri" panose="020F0502020204030204" pitchFamily="34" charset="0"/>
                <a:ea typeface="Calibri" panose="020F0502020204030204" pitchFamily="34" charset="0"/>
                <a:cs typeface="Calibri" panose="020F0502020204030204" pitchFamily="34" charset="0"/>
              </a:rPr>
              <a:t> - She has a degree in </a:t>
            </a:r>
            <a:r>
              <a:rPr lang="en-US" sz="1400" dirty="0">
                <a:effectLst/>
                <a:latin typeface="Calibri" panose="020F0502020204030204" pitchFamily="34" charset="0"/>
                <a:ea typeface="Calibri" panose="020F0502020204030204" pitchFamily="34" charset="0"/>
                <a:cs typeface="Calibri" panose="020F0502020204030204" pitchFamily="34" charset="0"/>
              </a:rPr>
              <a:t>Strategic Planning with emphasis on Finance.  </a:t>
            </a:r>
            <a:endParaRPr lang="en-US" altLang="en-US" sz="1400" dirty="0">
              <a:latin typeface="Arial" pitchFamily="34" charset="0"/>
            </a:endParaRPr>
          </a:p>
          <a:p>
            <a:pPr eaLnBrk="1" hangingPunct="1">
              <a:defRPr/>
            </a:pPr>
            <a:endParaRPr lang="en-US" altLang="en-US" sz="2000" dirty="0">
              <a:latin typeface="Arial"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4</a:t>
            </a:fld>
            <a:endParaRPr lang="en-US" dirty="0"/>
          </a:p>
        </p:txBody>
      </p:sp>
      <p:sp>
        <p:nvSpPr>
          <p:cNvPr id="6" name="Rectangle 5">
            <a:extLst>
              <a:ext uri="{FF2B5EF4-FFF2-40B4-BE49-F238E27FC236}">
                <a16:creationId xmlns:a16="http://schemas.microsoft.com/office/drawing/2014/main" id="{AB4C7959-BFAB-4187-8B4B-67003606FA0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C8ECC59C-1066-44EC-AACA-FD3D02798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0C1D650A-B0F0-5CBB-6522-F490FDBDF18B}"/>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4</a:t>
            </a:fld>
            <a:endParaRPr lang="en-US" dirty="0"/>
          </a:p>
        </p:txBody>
      </p:sp>
      <p:sp>
        <p:nvSpPr>
          <p:cNvPr id="5" name="TextBox 4">
            <a:extLst>
              <a:ext uri="{FF2B5EF4-FFF2-40B4-BE49-F238E27FC236}">
                <a16:creationId xmlns:a16="http://schemas.microsoft.com/office/drawing/2014/main" id="{6724FA06-E976-B300-BF70-6518CAC58366}"/>
              </a:ext>
            </a:extLst>
          </p:cNvPr>
          <p:cNvSpPr txBox="1"/>
          <p:nvPr/>
        </p:nvSpPr>
        <p:spPr>
          <a:xfrm>
            <a:off x="990600" y="219908"/>
            <a:ext cx="6858000" cy="553998"/>
          </a:xfrm>
          <a:prstGeom prst="rect">
            <a:avLst/>
          </a:prstGeom>
          <a:noFill/>
        </p:spPr>
        <p:txBody>
          <a:bodyPr wrap="square">
            <a:spAutoFit/>
          </a:bodyPr>
          <a:lstStyle/>
          <a:p>
            <a:pPr algn="ctr"/>
            <a:r>
              <a:rPr lang="en-US" sz="3000" b="1" dirty="0">
                <a:solidFill>
                  <a:srgbClr val="41453A"/>
                </a:solidFill>
                <a:latin typeface="Arial"/>
                <a:cs typeface="Arial"/>
              </a:rPr>
              <a:t>New Board Members</a:t>
            </a:r>
          </a:p>
        </p:txBody>
      </p:sp>
    </p:spTree>
    <p:extLst>
      <p:ext uri="{BB962C8B-B14F-4D97-AF65-F5344CB8AC3E}">
        <p14:creationId xmlns:p14="http://schemas.microsoft.com/office/powerpoint/2010/main" val="268178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609600"/>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Mission Statement</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495300" y="1600200"/>
            <a:ext cx="81534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3200" dirty="0">
                <a:solidFill>
                  <a:srgbClr val="000000"/>
                </a:solidFill>
                <a:latin typeface="Arial" panose="020B0604020202020204" pitchFamily="34" charset="0"/>
                <a:cs typeface="Arial" panose="020B0604020202020204" pitchFamily="34" charset="0"/>
              </a:rPr>
              <a:t>To be the preeminent association for all Marines and Friends of the Corps dedicated to leader development, recognition of professional excellence and expanding awareness of the rich tradition, history and spirit of the United States Marines.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5</a:t>
            </a:fld>
            <a:endParaRPr lang="en-US" dirty="0"/>
          </a:p>
        </p:txBody>
      </p:sp>
      <p:sp>
        <p:nvSpPr>
          <p:cNvPr id="5" name="Rectangle 4">
            <a:extLst>
              <a:ext uri="{FF2B5EF4-FFF2-40B4-BE49-F238E27FC236}">
                <a16:creationId xmlns:a16="http://schemas.microsoft.com/office/drawing/2014/main" id="{372475F1-7E11-443B-AB9F-C410FF46B2D5}"/>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E84960F0-EC36-4432-A17C-9D2A45900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4A1C3D39-AB38-4912-AF28-7BCC9CE84B35}"/>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5</a:t>
            </a:fld>
            <a:endParaRPr lang="en-US" dirty="0"/>
          </a:p>
        </p:txBody>
      </p:sp>
    </p:spTree>
    <p:extLst>
      <p:ext uri="{BB962C8B-B14F-4D97-AF65-F5344CB8AC3E}">
        <p14:creationId xmlns:p14="http://schemas.microsoft.com/office/powerpoint/2010/main" val="395976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609600"/>
            <a:ext cx="89154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dirty="0">
                <a:solidFill>
                  <a:srgbClr val="3F3F3F"/>
                </a:solidFill>
                <a:latin typeface="Arial" charset="0"/>
              </a:rPr>
              <a:t>Significant Upcoming Events</a:t>
            </a:r>
          </a:p>
        </p:txBody>
      </p:sp>
      <p:sp>
        <p:nvSpPr>
          <p:cNvPr id="14340" name="Text Box 4"/>
          <p:cNvSpPr txBox="1">
            <a:spLocks noChangeArrowheads="1"/>
          </p:cNvSpPr>
          <p:nvPr/>
        </p:nvSpPr>
        <p:spPr bwMode="auto">
          <a:xfrm>
            <a:off x="304800" y="1940456"/>
            <a:ext cx="8534400"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a:spcBef>
                <a:spcPts val="0"/>
              </a:spcBef>
              <a:spcAft>
                <a:spcPts val="0"/>
              </a:spcAft>
            </a:pPr>
            <a:r>
              <a:rPr lang="en-US" sz="3000" dirty="0">
                <a:effectLst/>
                <a:latin typeface="Calibri" panose="020F0502020204030204" pitchFamily="34" charset="0"/>
                <a:ea typeface="Times New Roman" panose="02020603050405020304" pitchFamily="18" charset="0"/>
              </a:rPr>
              <a:t>2025 is the 50th anniversary of the fall of Saigon</a:t>
            </a:r>
            <a:endParaRPr lang="en-US" sz="3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3000" dirty="0">
                <a:effectLst/>
                <a:latin typeface="Calibri" panose="020F0502020204030204" pitchFamily="34" charset="0"/>
                <a:ea typeface="Times New Roman" panose="02020603050405020304" pitchFamily="18" charset="0"/>
              </a:rPr>
              <a:t> </a:t>
            </a:r>
            <a:endParaRPr lang="en-US" sz="3000" dirty="0">
              <a:effectLst/>
              <a:latin typeface="Calibri" panose="020F0502020204030204" pitchFamily="34" charset="0"/>
              <a:ea typeface="Calibri" panose="020F0502020204030204" pitchFamily="34" charset="0"/>
            </a:endParaRPr>
          </a:p>
          <a:p>
            <a:pPr marL="0" marR="0">
              <a:spcBef>
                <a:spcPts val="0"/>
              </a:spcBef>
              <a:spcAft>
                <a:spcPts val="1200"/>
              </a:spcAft>
            </a:pPr>
            <a:r>
              <a:rPr lang="en-US" sz="3000" dirty="0">
                <a:effectLst/>
                <a:latin typeface="Calibri" panose="020F0502020204030204" pitchFamily="34" charset="0"/>
                <a:ea typeface="Times New Roman" panose="02020603050405020304" pitchFamily="18" charset="0"/>
              </a:rPr>
              <a:t>2025 is the 250th anniversary of the Corps foundation</a:t>
            </a:r>
            <a:endParaRPr lang="en-US" sz="3000" dirty="0">
              <a:effectLst/>
              <a:latin typeface="Calibri" panose="020F0502020204030204" pitchFamily="34" charset="0"/>
              <a:ea typeface="Calibri" panose="020F0502020204030204"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6</a:t>
            </a:fld>
            <a:endParaRPr lang="en-US" dirty="0"/>
          </a:p>
        </p:txBody>
      </p:sp>
      <p:sp>
        <p:nvSpPr>
          <p:cNvPr id="5" name="Rectangle 4">
            <a:extLst>
              <a:ext uri="{FF2B5EF4-FFF2-40B4-BE49-F238E27FC236}">
                <a16:creationId xmlns:a16="http://schemas.microsoft.com/office/drawing/2014/main" id="{372475F1-7E11-443B-AB9F-C410FF46B2D5}"/>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E84960F0-EC36-4432-A17C-9D2A45900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4A1C3D39-AB38-4912-AF28-7BCC9CE84B35}"/>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6</a:t>
            </a:fld>
            <a:endParaRPr lang="en-US" dirty="0"/>
          </a:p>
        </p:txBody>
      </p:sp>
    </p:spTree>
    <p:extLst>
      <p:ext uri="{BB962C8B-B14F-4D97-AF65-F5344CB8AC3E}">
        <p14:creationId xmlns:p14="http://schemas.microsoft.com/office/powerpoint/2010/main" val="2968522099"/>
      </p:ext>
    </p:extLst>
  </p:cSld>
  <p:clrMapOvr>
    <a:masterClrMapping/>
  </p:clrMapOvr>
</p:sld>
</file>

<file path=ppt/theme/theme1.xml><?xml version="1.0" encoding="utf-8"?>
<a:theme xmlns:a="http://schemas.openxmlformats.org/drawingml/2006/main" name="2022 MCA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MCA PowerPoint Theme" id="{E0DF555E-61E4-4604-93A5-81030BF5B33F}" vid="{E58DA306-6850-480D-B959-4EDA00879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9284</TotalTime>
  <Words>1215</Words>
  <Application>Microsoft Office PowerPoint</Application>
  <PresentationFormat>On-screen Show (4:3)</PresentationFormat>
  <Paragraphs>129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Courier New</vt:lpstr>
      <vt:lpstr>Times New Roman</vt:lpstr>
      <vt:lpstr>2022 MCA PowerPoint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OBrien</dc:creator>
  <cp:lastModifiedBy>Sherry Linhares</cp:lastModifiedBy>
  <cp:revision>31</cp:revision>
  <cp:lastPrinted>2023-01-17T15:58:16Z</cp:lastPrinted>
  <dcterms:created xsi:type="dcterms:W3CDTF">2021-02-05T19:07:45Z</dcterms:created>
  <dcterms:modified xsi:type="dcterms:W3CDTF">2023-01-27T18:44:12Z</dcterms:modified>
</cp:coreProperties>
</file>